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  <p:sldMasterId id="2147483706" r:id="rId3"/>
    <p:sldMasterId id="2147483748" r:id="rId4"/>
  </p:sldMasterIdLst>
  <p:notesMasterIdLst>
    <p:notesMasterId r:id="rId46"/>
  </p:notesMasterIdLst>
  <p:handoutMasterIdLst>
    <p:handoutMasterId r:id="rId47"/>
  </p:handoutMasterIdLst>
  <p:sldIdLst>
    <p:sldId id="258" r:id="rId5"/>
    <p:sldId id="257" r:id="rId6"/>
    <p:sldId id="283" r:id="rId7"/>
    <p:sldId id="284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70" r:id="rId16"/>
    <p:sldId id="271" r:id="rId17"/>
    <p:sldId id="285" r:id="rId18"/>
    <p:sldId id="272" r:id="rId19"/>
    <p:sldId id="273" r:id="rId20"/>
    <p:sldId id="276" r:id="rId21"/>
    <p:sldId id="275" r:id="rId22"/>
    <p:sldId id="277" r:id="rId23"/>
    <p:sldId id="278" r:id="rId24"/>
    <p:sldId id="286" r:id="rId25"/>
    <p:sldId id="274" r:id="rId26"/>
    <p:sldId id="279" r:id="rId27"/>
    <p:sldId id="305" r:id="rId28"/>
    <p:sldId id="304" r:id="rId29"/>
    <p:sldId id="290" r:id="rId30"/>
    <p:sldId id="288" r:id="rId31"/>
    <p:sldId id="291" r:id="rId32"/>
    <p:sldId id="294" r:id="rId33"/>
    <p:sldId id="293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292" r:id="rId43"/>
    <p:sldId id="282" r:id="rId44"/>
    <p:sldId id="259" r:id="rId4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0E6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B4281-D20A-4125-83A2-A1F8C7570E3B}" v="38" dt="2023-07-17T20:49:00.068"/>
    <p1510:client id="{CCF38AA6-DE9C-4566-875C-17305B3C837A}" v="18" dt="2023-07-18T16:24:40.5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5" autoAdjust="0"/>
    <p:restoredTop sz="87600" autoAdjust="0"/>
  </p:normalViewPr>
  <p:slideViewPr>
    <p:cSldViewPr>
      <p:cViewPr varScale="1">
        <p:scale>
          <a:sx n="95" d="100"/>
          <a:sy n="95" d="100"/>
        </p:scale>
        <p:origin x="1507" y="67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976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Microsoft HQ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85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089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sv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472" y="1028700"/>
            <a:ext cx="4451655" cy="2022650"/>
          </a:xfrm>
        </p:spPr>
        <p:txBody>
          <a:bodyPr anchor="t">
            <a:normAutofit/>
          </a:bodyPr>
          <a:lstStyle>
            <a:lvl1pPr algn="l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472" y="3438660"/>
            <a:ext cx="4451655" cy="965915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350" b="1" cap="all" spc="225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7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7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2" y="1282303"/>
            <a:ext cx="6911163" cy="23699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72" y="3763926"/>
            <a:ext cx="5930309" cy="805417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93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37145"/>
            <a:ext cx="3829050" cy="24078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2137145"/>
            <a:ext cx="3829050" cy="2407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0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28700"/>
            <a:ext cx="7832070" cy="7048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72" y="1733515"/>
            <a:ext cx="3813710" cy="521529"/>
          </a:xfrm>
        </p:spPr>
        <p:txBody>
          <a:bodyPr anchor="b">
            <a:normAutofit/>
          </a:bodyPr>
          <a:lstStyle>
            <a:lvl1pPr marL="0" indent="0">
              <a:buNone/>
              <a:defRPr sz="135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472" y="2255044"/>
            <a:ext cx="3813710" cy="23872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733515"/>
            <a:ext cx="3887391" cy="521529"/>
          </a:xfrm>
        </p:spPr>
        <p:txBody>
          <a:bodyPr anchor="b">
            <a:normAutofit/>
          </a:bodyPr>
          <a:lstStyle>
            <a:lvl1pPr marL="0" indent="0">
              <a:buNone/>
              <a:defRPr sz="135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255044"/>
            <a:ext cx="3887391" cy="2387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6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57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75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97279"/>
            <a:ext cx="2894548" cy="1103661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471" y="2200940"/>
            <a:ext cx="2894548" cy="220080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5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97279"/>
            <a:ext cx="2894548" cy="1103661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471" y="2200940"/>
            <a:ext cx="2894548" cy="220080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40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34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98558" y="1050823"/>
            <a:ext cx="1616792" cy="358189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050823"/>
            <a:ext cx="6174044" cy="35819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45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2703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00715" y="1563140"/>
            <a:ext cx="4707445" cy="2687306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29" y="1563140"/>
            <a:ext cx="4707398" cy="134482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15" y="2907953"/>
            <a:ext cx="4707398" cy="134249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336393" y="352551"/>
            <a:ext cx="1236270" cy="265450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206076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4705063" cy="134599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6050820" cy="1351077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393" y="352551"/>
            <a:ext cx="1210174" cy="2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1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2544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106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47347"/>
          </a:xfrm>
        </p:spPr>
        <p:txBody>
          <a:bodyPr>
            <a:spAutoFit/>
          </a:bodyPr>
          <a:lstStyle>
            <a:lvl1pPr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99612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47347"/>
          </a:xfrm>
        </p:spPr>
        <p:txBody>
          <a:bodyPr>
            <a:spAutoFit/>
          </a:bodyPr>
          <a:lstStyle>
            <a:lvl1pPr>
              <a:defRPr sz="264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458420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241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03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6582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3890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124145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91440" bIns="91440" anchor="t" anchorCtr="0"/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64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67966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91440" bIns="91440" anchor="t" anchorCtr="0"/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9187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978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266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837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66101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41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468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9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8377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627544"/>
            <a:ext cx="8717498" cy="296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07571" rIns="134464" bIns="107571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515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51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2312739"/>
            <a:ext cx="2417896" cy="5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4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4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8740142" cy="1687578"/>
          </a:xfrm>
        </p:spPr>
        <p:txBody>
          <a:bodyPr>
            <a:spAutoFit/>
          </a:bodyPr>
          <a:lstStyle>
            <a:lvl1pPr marL="0" indent="0">
              <a:buClr>
                <a:schemeClr val="bg1"/>
              </a:buClr>
              <a:buFontTx/>
              <a:buNone/>
              <a:defRPr>
                <a:solidFill>
                  <a:srgbClr val="0072C6"/>
                </a:solidFill>
              </a:defRPr>
            </a:lvl1pPr>
            <a:lvl2pPr marL="429087" indent="-177232">
              <a:buClr>
                <a:schemeClr val="bg1"/>
              </a:buClr>
              <a:buFont typeface="Symbol" panose="05050102010706020507" pitchFamily="18" charset="2"/>
              <a:buChar char="-"/>
              <a:defRPr/>
            </a:lvl2pPr>
            <a:lvl3pPr marL="587664" indent="-167904">
              <a:buClr>
                <a:schemeClr val="bg1"/>
              </a:buClr>
              <a:buFont typeface="Segoe UI" panose="020B0502040204020203" pitchFamily="34" charset="0"/>
              <a:buChar char="&gt;"/>
              <a:defRPr sz="1763"/>
            </a:lvl3pPr>
            <a:lvl4pPr marL="755566" indent="-167904">
              <a:buClr>
                <a:schemeClr val="bg1"/>
              </a:buClr>
              <a:buFont typeface="Segoe UI" panose="020B0502040204020203" pitchFamily="34" charset="0"/>
              <a:buChar char="-"/>
              <a:defRPr sz="1469"/>
            </a:lvl4pPr>
            <a:lvl5pPr marL="923470" indent="-167904">
              <a:buClr>
                <a:schemeClr val="bg1"/>
              </a:buClr>
              <a:buFont typeface="Arial" panose="020B0604020202020204" pitchFamily="34" charset="0"/>
              <a:buChar char="•"/>
              <a:defRPr sz="146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992584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v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11" tIns="45678" rIns="91411" bIns="456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29655"/>
          <a:stretch/>
        </p:blipFill>
        <p:spPr>
          <a:xfrm>
            <a:off x="8458200" y="4744666"/>
            <a:ext cx="435299" cy="25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201929" y="218301"/>
            <a:ext cx="8740141" cy="6724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941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01929" y="1022630"/>
            <a:ext cx="8740141" cy="410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471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742902" marR="0" lvl="1" indent="165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2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2925" marR="0" lvl="2" indent="1726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8909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095" marR="0" lvl="3" indent="1230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265" marR="0" lvl="4" indent="1234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35" marR="0" lvl="5" indent="2739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05" marR="0" lvl="6" indent="2743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75" marR="0" lvl="7" indent="27479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45" marR="0" lvl="8" indent="27520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2899" y="4830057"/>
            <a:ext cx="730211" cy="155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2122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01929" y="218301"/>
            <a:ext cx="8740141" cy="6724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94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9611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236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01929" y="218301"/>
            <a:ext cx="8740141" cy="600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94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201929" y="819150"/>
            <a:ext cx="8740141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765" b="0" i="0" u="none" strike="noStrike" cap="none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170" marR="0" lvl="1" indent="-893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40" marR="0" lvl="2" indent="-852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10" marR="0" lvl="3" indent="-8117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680" marR="0" lvl="4" indent="-771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35" marR="0" lvl="5" indent="27398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05" marR="0" lvl="6" indent="2743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75" marR="0" lvl="7" indent="27479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45" marR="0" lvl="8" indent="2752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87998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789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3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103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418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959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871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40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4518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4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171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7952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15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8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83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12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7582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0392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1" y="218301"/>
            <a:ext cx="5076784" cy="415499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951" y="3580371"/>
            <a:ext cx="5076784" cy="1344828"/>
          </a:xfrm>
        </p:spPr>
        <p:txBody>
          <a:bodyPr wrap="square">
            <a:noAutofit/>
          </a:bodyPr>
          <a:lstStyle>
            <a:lvl1pPr marL="0" indent="0">
              <a:spcBef>
                <a:spcPts val="1324"/>
              </a:spcBef>
              <a:buNone/>
              <a:defRPr sz="1500">
                <a:latin typeface="+mn-lt"/>
              </a:defRPr>
            </a:lvl1pPr>
            <a:lvl2pPr marL="168073" indent="0">
              <a:buNone/>
              <a:defRPr/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1" y="0"/>
            <a:ext cx="3621650" cy="51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14986"/>
            <a:ext cx="3596905" cy="1113528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2" y="0"/>
            <a:ext cx="5143238" cy="51420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2151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DFD3-9E68-42FE-9E2B-73874C47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73A54-CC27-4C0A-B6CA-6ED5FEDDB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398FE-CF3F-479E-9D4D-F9EF27ED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9A15-73DE-4996-AE9C-37538B9D29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7AE9-186B-4DCD-BC93-08855797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06B4C-63FB-4CD7-874D-109D1DA8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35D1E-DBB2-4A12-8D1C-65E4E5466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72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1" y="217134"/>
            <a:ext cx="4370069" cy="830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1" y="1523864"/>
            <a:ext cx="4370070" cy="120417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41" indent="0">
              <a:buNone/>
              <a:defRPr/>
            </a:lvl3pPr>
            <a:lvl4pPr marL="336080" indent="0">
              <a:buNone/>
              <a:defRPr/>
            </a:lvl4pPr>
            <a:lvl5pPr marL="50412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231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716"/>
            <a:ext cx="8263890" cy="415498"/>
          </a:xfrm>
        </p:spPr>
        <p:txBody>
          <a:bodyPr anchor="ctr"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7CDBB8-C08E-4346-B958-2AAC5C81AAC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1714500"/>
            <a:ext cx="9144000" cy="3429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050" b="1" dirty="0">
                <a:solidFill>
                  <a:srgbClr val="FFFFFF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77157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4594829"/>
            <a:ext cx="9144000" cy="55450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3" y="359"/>
            <a:ext cx="6879655" cy="51431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317835" y="4779047"/>
            <a:ext cx="768953" cy="168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08061" y="2908192"/>
            <a:ext cx="6884252" cy="5835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2352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394613" y="2210949"/>
            <a:ext cx="6884253" cy="697242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29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411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05498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924359-C8C2-4219-A048-2F8283969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763" y="-8165"/>
            <a:ext cx="5840874" cy="5161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133088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89"/>
            <a:ext cx="4133088" cy="25391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5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15675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8.xml"/><Relationship Id="rId26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71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5" Type="http://schemas.openxmlformats.org/officeDocument/2006/relationships/slideLayout" Target="../slideLayouts/slideLayout7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2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2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23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9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72.xml"/><Relationship Id="rId27" Type="http://schemas.openxmlformats.org/officeDocument/2006/relationships/image" Target="../media/image9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28701"/>
            <a:ext cx="7772400" cy="985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2140027"/>
            <a:ext cx="7772400" cy="23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47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cap="all" spc="225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5717" y="4767263"/>
            <a:ext cx="303028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cap="all" spc="225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5996" y="4767263"/>
            <a:ext cx="5422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cap="all" spc="225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87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0" algn="l" defTabSz="685800" rtl="0" eaLnBrk="1" latinLnBrk="0" hangingPunct="1">
        <a:lnSpc>
          <a:spcPct val="120000"/>
        </a:lnSpc>
        <a:spcBef>
          <a:spcPts val="375"/>
        </a:spcBef>
        <a:buSzPct val="87000"/>
        <a:buFontTx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71450" algn="l" defTabSz="685800" rtl="0" eaLnBrk="1" latinLnBrk="0" hangingPunct="1">
        <a:lnSpc>
          <a:spcPct val="120000"/>
        </a:lnSpc>
        <a:spcBef>
          <a:spcPts val="375"/>
        </a:spcBef>
        <a:buSzPct val="8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0" algn="l" defTabSz="685800" rtl="0" eaLnBrk="1" latinLnBrk="0" hangingPunct="1">
        <a:lnSpc>
          <a:spcPct val="120000"/>
        </a:lnSpc>
        <a:spcBef>
          <a:spcPts val="375"/>
        </a:spcBef>
        <a:buSzPct val="87000"/>
        <a:buFontTx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" indent="-171450" algn="l" defTabSz="685800" rtl="0" eaLnBrk="1" latinLnBrk="0" hangingPunct="1">
        <a:lnSpc>
          <a:spcPct val="120000"/>
        </a:lnSpc>
        <a:spcBef>
          <a:spcPts val="375"/>
        </a:spcBef>
        <a:buSzPct val="87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6906561" y="2243274"/>
            <a:ext cx="5143967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5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1" r:id="rId24"/>
    <p:sldLayoutId id="2147483732" r:id="rId25"/>
    <p:sldLayoutId id="2147483733" r:id="rId26"/>
    <p:sldLayoutId id="2147483734" r:id="rId27"/>
    <p:sldLayoutId id="2147483735" r:id="rId28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40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sv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2497068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23B0E6"/>
                </a:solidFill>
                <a:latin typeface="Arial" charset="0"/>
                <a:cs typeface="+mn-cs"/>
              </a:rPr>
              <a:t>Vinicius Apolinario</a:t>
            </a:r>
            <a:endParaRPr lang="en-US" sz="2800" b="1" dirty="0">
              <a:solidFill>
                <a:srgbClr val="23B0E6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Sr. Cloud Advocate</a:t>
            </a: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Microsoft</a:t>
            </a: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@vrapolinario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90600" y="1276350"/>
            <a:ext cx="69342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2800" b="1" dirty="0">
                <a:solidFill>
                  <a:srgbClr val="FFFF00"/>
                </a:solidFill>
                <a:effectLst/>
              </a:rPr>
              <a:t>What Do I as an IT Pro Need to Know About Containers and Kubernetes?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1346887" y="1632636"/>
            <a:ext cx="2640653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1513701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1767014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2730074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2983387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05231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1346887" y="1632636"/>
            <a:ext cx="2640653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1513701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1767014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2730074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2983387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225C6-F5A0-3054-AEE9-A1AAA7E26662}"/>
              </a:ext>
            </a:extLst>
          </p:cNvPr>
          <p:cNvSpPr/>
          <p:nvPr/>
        </p:nvSpPr>
        <p:spPr>
          <a:xfrm>
            <a:off x="1346887" y="3237471"/>
            <a:ext cx="2640653" cy="31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EF62EA-7865-3B5C-1935-D9CB977C2212}"/>
              </a:ext>
            </a:extLst>
          </p:cNvPr>
          <p:cNvGrpSpPr/>
          <p:nvPr/>
        </p:nvGrpSpPr>
        <p:grpSpPr>
          <a:xfrm>
            <a:off x="3737146" y="616293"/>
            <a:ext cx="5338121" cy="4278525"/>
            <a:chOff x="3904734" y="821725"/>
            <a:chExt cx="7117494" cy="5704700"/>
          </a:xfrm>
        </p:grpSpPr>
        <p:sp>
          <p:nvSpPr>
            <p:cNvPr id="8" name="Scroll: Vertical 7">
              <a:extLst>
                <a:ext uri="{FF2B5EF4-FFF2-40B4-BE49-F238E27FC236}">
                  <a16:creationId xmlns:a16="http://schemas.microsoft.com/office/drawing/2014/main" id="{E407827D-AD94-B823-2693-CCDA6162504C}"/>
                </a:ext>
              </a:extLst>
            </p:cNvPr>
            <p:cNvSpPr/>
            <p:nvPr/>
          </p:nvSpPr>
          <p:spPr>
            <a:xfrm>
              <a:off x="3904734" y="821725"/>
              <a:ext cx="7117494" cy="5704700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1E4AB4-550A-FE36-3B48-E071EEC077E0}"/>
                </a:ext>
              </a:extLst>
            </p:cNvPr>
            <p:cNvSpPr txBox="1"/>
            <p:nvPr/>
          </p:nvSpPr>
          <p:spPr>
            <a:xfrm>
              <a:off x="4761466" y="1757550"/>
              <a:ext cx="5436973" cy="261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endParaRPr lang="en-US" sz="675" dirty="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773FBD-96D3-F4AA-5742-4A855F227D16}"/>
                </a:ext>
              </a:extLst>
            </p:cNvPr>
            <p:cNvSpPr txBox="1"/>
            <p:nvPr/>
          </p:nvSpPr>
          <p:spPr>
            <a:xfrm>
              <a:off x="5362834" y="1005160"/>
              <a:ext cx="4835606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service.yaml</a:t>
              </a:r>
              <a:endParaRPr lang="en-US" sz="1350" dirty="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B8D4BE-0290-5153-F630-FC04B434500B}"/>
              </a:ext>
            </a:extLst>
          </p:cNvPr>
          <p:cNvSpPr txBox="1"/>
          <p:nvPr/>
        </p:nvSpPr>
        <p:spPr>
          <a:xfrm>
            <a:off x="4572000" y="1318162"/>
            <a:ext cx="2587856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350" dirty="0" err="1">
                <a:solidFill>
                  <a:srgbClr val="FFFFFF"/>
                </a:solidFill>
                <a:latin typeface="Consolas" panose="020B0609020204030204" pitchFamily="49" charset="0"/>
              </a:rPr>
              <a:t>apiVersion</a:t>
            </a:r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: v1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kind: Service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metadata: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name: sample-app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spec: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type: </a:t>
            </a:r>
            <a:r>
              <a:rPr lang="en-US" sz="1350" dirty="0" err="1">
                <a:solidFill>
                  <a:srgbClr val="FFFFFF"/>
                </a:solidFill>
                <a:latin typeface="Consolas" panose="020B0609020204030204" pitchFamily="49" charset="0"/>
              </a:rPr>
              <a:t>LoadBalancer</a:t>
            </a:r>
            <a:endParaRPr lang="en-US" sz="135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ports: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- protocol: TCP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  port: 80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selector: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  app: sample-app</a:t>
            </a:r>
          </a:p>
        </p:txBody>
      </p:sp>
    </p:spTree>
    <p:extLst>
      <p:ext uri="{BB962C8B-B14F-4D97-AF65-F5344CB8AC3E}">
        <p14:creationId xmlns:p14="http://schemas.microsoft.com/office/powerpoint/2010/main" val="41198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40FFEA-52C9-CCBF-A729-CBC6A0A69F3A}"/>
              </a:ext>
            </a:extLst>
          </p:cNvPr>
          <p:cNvSpPr/>
          <p:nvPr/>
        </p:nvSpPr>
        <p:spPr>
          <a:xfrm>
            <a:off x="155542" y="1477652"/>
            <a:ext cx="4121870" cy="255230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Sample-app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265161" y="1632636"/>
            <a:ext cx="3884990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431976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685288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1648348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1901661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225C6-F5A0-3054-AEE9-A1AAA7E26662}"/>
              </a:ext>
            </a:extLst>
          </p:cNvPr>
          <p:cNvSpPr/>
          <p:nvPr/>
        </p:nvSpPr>
        <p:spPr>
          <a:xfrm>
            <a:off x="265161" y="3237471"/>
            <a:ext cx="3884989" cy="31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78331-C03D-29B6-1CA3-C5C3CC4E609B}"/>
              </a:ext>
            </a:extLst>
          </p:cNvPr>
          <p:cNvSpPr/>
          <p:nvPr/>
        </p:nvSpPr>
        <p:spPr>
          <a:xfrm>
            <a:off x="2864721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F632C-C5C2-2CD5-CF8B-E8E3B2BEB757}"/>
              </a:ext>
            </a:extLst>
          </p:cNvPr>
          <p:cNvSpPr/>
          <p:nvPr/>
        </p:nvSpPr>
        <p:spPr>
          <a:xfrm>
            <a:off x="3118033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</p:spTree>
    <p:extLst>
      <p:ext uri="{BB962C8B-B14F-4D97-AF65-F5344CB8AC3E}">
        <p14:creationId xmlns:p14="http://schemas.microsoft.com/office/powerpoint/2010/main" val="142345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40FFEA-52C9-CCBF-A729-CBC6A0A69F3A}"/>
              </a:ext>
            </a:extLst>
          </p:cNvPr>
          <p:cNvSpPr/>
          <p:nvPr/>
        </p:nvSpPr>
        <p:spPr>
          <a:xfrm>
            <a:off x="155542" y="1477652"/>
            <a:ext cx="4121870" cy="255230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Sample-app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265161" y="1632636"/>
            <a:ext cx="3884990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431976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685288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1648348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1901661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225C6-F5A0-3054-AEE9-A1AAA7E26662}"/>
              </a:ext>
            </a:extLst>
          </p:cNvPr>
          <p:cNvSpPr/>
          <p:nvPr/>
        </p:nvSpPr>
        <p:spPr>
          <a:xfrm>
            <a:off x="265161" y="3237471"/>
            <a:ext cx="3884989" cy="31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78331-C03D-29B6-1CA3-C5C3CC4E609B}"/>
              </a:ext>
            </a:extLst>
          </p:cNvPr>
          <p:cNvSpPr/>
          <p:nvPr/>
        </p:nvSpPr>
        <p:spPr>
          <a:xfrm>
            <a:off x="2864721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F632C-C5C2-2CD5-CF8B-E8E3B2BEB757}"/>
              </a:ext>
            </a:extLst>
          </p:cNvPr>
          <p:cNvSpPr/>
          <p:nvPr/>
        </p:nvSpPr>
        <p:spPr>
          <a:xfrm>
            <a:off x="3118033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46177DA-7484-687F-4868-EB463E2FF3AA}"/>
              </a:ext>
            </a:extLst>
          </p:cNvPr>
          <p:cNvSpPr/>
          <p:nvPr/>
        </p:nvSpPr>
        <p:spPr>
          <a:xfrm>
            <a:off x="7041823" y="2339917"/>
            <a:ext cx="685800" cy="8277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363DB-7090-5DBE-D71D-E81DDFF58E9F}"/>
              </a:ext>
            </a:extLst>
          </p:cNvPr>
          <p:cNvGrpSpPr/>
          <p:nvPr/>
        </p:nvGrpSpPr>
        <p:grpSpPr>
          <a:xfrm>
            <a:off x="4818276" y="1632636"/>
            <a:ext cx="1626124" cy="954464"/>
            <a:chOff x="6096000" y="1785614"/>
            <a:chExt cx="2168165" cy="12726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692A29-F8B2-4C19-304A-212023D2D527}"/>
                </a:ext>
              </a:extLst>
            </p:cNvPr>
            <p:cNvSpPr/>
            <p:nvPr/>
          </p:nvSpPr>
          <p:spPr>
            <a:xfrm>
              <a:off x="6096000" y="1785614"/>
              <a:ext cx="2168165" cy="1272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/>
              <a:r>
                <a:rPr lang="en-US" sz="1350">
                  <a:solidFill>
                    <a:srgbClr val="FFFFFF"/>
                  </a:solidFill>
                  <a:latin typeface="Grandview Display"/>
                </a:rPr>
                <a:t>ConfigMap</a:t>
              </a:r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0D6BF-3140-AFD5-4696-18BF68185100}"/>
                </a:ext>
              </a:extLst>
            </p:cNvPr>
            <p:cNvSpPr txBox="1"/>
            <p:nvPr/>
          </p:nvSpPr>
          <p:spPr>
            <a:xfrm>
              <a:off x="6138283" y="1884461"/>
              <a:ext cx="185000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DB connection</a:t>
              </a:r>
            </a:p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Other app config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507EA7-D539-26D5-FD2D-64416EDFC979}"/>
              </a:ext>
            </a:extLst>
          </p:cNvPr>
          <p:cNvGrpSpPr/>
          <p:nvPr/>
        </p:nvGrpSpPr>
        <p:grpSpPr>
          <a:xfrm>
            <a:off x="4818276" y="2930096"/>
            <a:ext cx="1626124" cy="954464"/>
            <a:chOff x="6096000" y="1785614"/>
            <a:chExt cx="2168165" cy="12726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37D6F-1634-1134-5005-224BA5B99346}"/>
                </a:ext>
              </a:extLst>
            </p:cNvPr>
            <p:cNvSpPr/>
            <p:nvPr/>
          </p:nvSpPr>
          <p:spPr>
            <a:xfrm>
              <a:off x="6096000" y="1785614"/>
              <a:ext cx="2168165" cy="1272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/>
              <a:r>
                <a:rPr lang="en-US" sz="1350" dirty="0">
                  <a:solidFill>
                    <a:srgbClr val="FFFFFF"/>
                  </a:solidFill>
                  <a:latin typeface="Grandview Display"/>
                </a:rPr>
                <a:t>Secret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98581D-18C2-61F1-214E-D0E9DB05FA81}"/>
                </a:ext>
              </a:extLst>
            </p:cNvPr>
            <p:cNvSpPr txBox="1"/>
            <p:nvPr/>
          </p:nvSpPr>
          <p:spPr>
            <a:xfrm>
              <a:off x="6138283" y="1884461"/>
              <a:ext cx="185000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Username</a:t>
              </a:r>
            </a:p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Password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B4F65E-5E8D-1A74-41CC-3DDA88AE6E6A}"/>
              </a:ext>
            </a:extLst>
          </p:cNvPr>
          <p:cNvCxnSpPr>
            <a:stCxn id="3" idx="3"/>
            <a:endCxn id="13" idx="1"/>
          </p:cNvCxnSpPr>
          <p:nvPr/>
        </p:nvCxnSpPr>
        <p:spPr>
          <a:xfrm flipV="1">
            <a:off x="4277413" y="2109868"/>
            <a:ext cx="540863" cy="643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F8A8E0-39AC-7817-7A43-B71ADF58515F}"/>
              </a:ext>
            </a:extLst>
          </p:cNvPr>
          <p:cNvCxnSpPr>
            <a:stCxn id="3" idx="3"/>
            <a:endCxn id="16" idx="1"/>
          </p:cNvCxnSpPr>
          <p:nvPr/>
        </p:nvCxnSpPr>
        <p:spPr>
          <a:xfrm>
            <a:off x="4277413" y="2753805"/>
            <a:ext cx="540863" cy="653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B2003F-A37A-EB4A-52C6-E637A322BDA6}"/>
              </a:ext>
            </a:extLst>
          </p:cNvPr>
          <p:cNvCxnSpPr>
            <a:stCxn id="13" idx="3"/>
            <a:endCxn id="9" idx="2"/>
          </p:cNvCxnSpPr>
          <p:nvPr/>
        </p:nvCxnSpPr>
        <p:spPr>
          <a:xfrm>
            <a:off x="6444399" y="2109868"/>
            <a:ext cx="597424" cy="643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37307F-9F08-CA63-0FF4-36F71C18856A}"/>
              </a:ext>
            </a:extLst>
          </p:cNvPr>
          <p:cNvCxnSpPr>
            <a:stCxn id="16" idx="3"/>
            <a:endCxn id="9" idx="2"/>
          </p:cNvCxnSpPr>
          <p:nvPr/>
        </p:nvCxnSpPr>
        <p:spPr>
          <a:xfrm flipV="1">
            <a:off x="6444399" y="2753805"/>
            <a:ext cx="597424" cy="653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35043F-600B-4B7D-41E7-E611ABA6344E}"/>
              </a:ext>
            </a:extLst>
          </p:cNvPr>
          <p:cNvSpPr/>
          <p:nvPr/>
        </p:nvSpPr>
        <p:spPr>
          <a:xfrm>
            <a:off x="28294" y="1352659"/>
            <a:ext cx="6612770" cy="30840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Namespace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0FFEA-52C9-CCBF-A729-CBC6A0A69F3A}"/>
              </a:ext>
            </a:extLst>
          </p:cNvPr>
          <p:cNvSpPr/>
          <p:nvPr/>
        </p:nvSpPr>
        <p:spPr>
          <a:xfrm>
            <a:off x="155542" y="1477652"/>
            <a:ext cx="4121870" cy="255230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Sample-app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265161" y="1632636"/>
            <a:ext cx="3884990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431976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685288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1648348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1901661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225C6-F5A0-3054-AEE9-A1AAA7E26662}"/>
              </a:ext>
            </a:extLst>
          </p:cNvPr>
          <p:cNvSpPr/>
          <p:nvPr/>
        </p:nvSpPr>
        <p:spPr>
          <a:xfrm>
            <a:off x="265161" y="3237471"/>
            <a:ext cx="3884989" cy="31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78331-C03D-29B6-1CA3-C5C3CC4E609B}"/>
              </a:ext>
            </a:extLst>
          </p:cNvPr>
          <p:cNvSpPr/>
          <p:nvPr/>
        </p:nvSpPr>
        <p:spPr>
          <a:xfrm>
            <a:off x="2864721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F632C-C5C2-2CD5-CF8B-E8E3B2BEB757}"/>
              </a:ext>
            </a:extLst>
          </p:cNvPr>
          <p:cNvSpPr/>
          <p:nvPr/>
        </p:nvSpPr>
        <p:spPr>
          <a:xfrm>
            <a:off x="3118033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46177DA-7484-687F-4868-EB463E2FF3AA}"/>
              </a:ext>
            </a:extLst>
          </p:cNvPr>
          <p:cNvSpPr/>
          <p:nvPr/>
        </p:nvSpPr>
        <p:spPr>
          <a:xfrm>
            <a:off x="7041823" y="2339917"/>
            <a:ext cx="685800" cy="8277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363DB-7090-5DBE-D71D-E81DDFF58E9F}"/>
              </a:ext>
            </a:extLst>
          </p:cNvPr>
          <p:cNvGrpSpPr/>
          <p:nvPr/>
        </p:nvGrpSpPr>
        <p:grpSpPr>
          <a:xfrm>
            <a:off x="4818276" y="1632636"/>
            <a:ext cx="1626124" cy="954464"/>
            <a:chOff x="6096000" y="1785614"/>
            <a:chExt cx="2168165" cy="12726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692A29-F8B2-4C19-304A-212023D2D527}"/>
                </a:ext>
              </a:extLst>
            </p:cNvPr>
            <p:cNvSpPr/>
            <p:nvPr/>
          </p:nvSpPr>
          <p:spPr>
            <a:xfrm>
              <a:off x="6096000" y="1785614"/>
              <a:ext cx="2168165" cy="1272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/>
              <a:r>
                <a:rPr lang="en-US" sz="1350">
                  <a:solidFill>
                    <a:srgbClr val="FFFFFF"/>
                  </a:solidFill>
                  <a:latin typeface="Grandview Display"/>
                </a:rPr>
                <a:t>ConfigMap</a:t>
              </a:r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0D6BF-3140-AFD5-4696-18BF68185100}"/>
                </a:ext>
              </a:extLst>
            </p:cNvPr>
            <p:cNvSpPr txBox="1"/>
            <p:nvPr/>
          </p:nvSpPr>
          <p:spPr>
            <a:xfrm>
              <a:off x="6138283" y="1884461"/>
              <a:ext cx="185000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DB connection</a:t>
              </a:r>
            </a:p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Other app config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507EA7-D539-26D5-FD2D-64416EDFC979}"/>
              </a:ext>
            </a:extLst>
          </p:cNvPr>
          <p:cNvGrpSpPr/>
          <p:nvPr/>
        </p:nvGrpSpPr>
        <p:grpSpPr>
          <a:xfrm>
            <a:off x="4818276" y="2930096"/>
            <a:ext cx="1626124" cy="954464"/>
            <a:chOff x="6096000" y="1785614"/>
            <a:chExt cx="2168165" cy="12726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37D6F-1634-1134-5005-224BA5B99346}"/>
                </a:ext>
              </a:extLst>
            </p:cNvPr>
            <p:cNvSpPr/>
            <p:nvPr/>
          </p:nvSpPr>
          <p:spPr>
            <a:xfrm>
              <a:off x="6096000" y="1785614"/>
              <a:ext cx="2168165" cy="1272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/>
              <a:r>
                <a:rPr lang="en-US" sz="1350" dirty="0">
                  <a:solidFill>
                    <a:srgbClr val="FFFFFF"/>
                  </a:solidFill>
                  <a:latin typeface="Grandview Display"/>
                </a:rPr>
                <a:t>Secret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98581D-18C2-61F1-214E-D0E9DB05FA81}"/>
                </a:ext>
              </a:extLst>
            </p:cNvPr>
            <p:cNvSpPr txBox="1"/>
            <p:nvPr/>
          </p:nvSpPr>
          <p:spPr>
            <a:xfrm>
              <a:off x="6138283" y="1884461"/>
              <a:ext cx="185000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Username</a:t>
              </a:r>
            </a:p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Password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B4F65E-5E8D-1A74-41CC-3DDA88AE6E6A}"/>
              </a:ext>
            </a:extLst>
          </p:cNvPr>
          <p:cNvCxnSpPr>
            <a:stCxn id="3" idx="3"/>
            <a:endCxn id="13" idx="1"/>
          </p:cNvCxnSpPr>
          <p:nvPr/>
        </p:nvCxnSpPr>
        <p:spPr>
          <a:xfrm flipV="1">
            <a:off x="4277413" y="2109868"/>
            <a:ext cx="540863" cy="643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F8A8E0-39AC-7817-7A43-B71ADF58515F}"/>
              </a:ext>
            </a:extLst>
          </p:cNvPr>
          <p:cNvCxnSpPr>
            <a:stCxn id="3" idx="3"/>
            <a:endCxn id="16" idx="1"/>
          </p:cNvCxnSpPr>
          <p:nvPr/>
        </p:nvCxnSpPr>
        <p:spPr>
          <a:xfrm>
            <a:off x="4277413" y="2753805"/>
            <a:ext cx="540863" cy="653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B2003F-A37A-EB4A-52C6-E637A322BDA6}"/>
              </a:ext>
            </a:extLst>
          </p:cNvPr>
          <p:cNvCxnSpPr>
            <a:stCxn id="13" idx="3"/>
            <a:endCxn id="9" idx="2"/>
          </p:cNvCxnSpPr>
          <p:nvPr/>
        </p:nvCxnSpPr>
        <p:spPr>
          <a:xfrm>
            <a:off x="6444399" y="2109868"/>
            <a:ext cx="597424" cy="643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37307F-9F08-CA63-0FF4-36F71C18856A}"/>
              </a:ext>
            </a:extLst>
          </p:cNvPr>
          <p:cNvCxnSpPr>
            <a:stCxn id="16" idx="3"/>
            <a:endCxn id="9" idx="2"/>
          </p:cNvCxnSpPr>
          <p:nvPr/>
        </p:nvCxnSpPr>
        <p:spPr>
          <a:xfrm flipV="1">
            <a:off x="6444399" y="2753805"/>
            <a:ext cx="597424" cy="653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1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798455-CAF2-337A-4FBC-2541B9D9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2" y="1028700"/>
            <a:ext cx="3407621" cy="202265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Kubernetes architecture</a:t>
            </a:r>
            <a:br>
              <a:rPr lang="en-US" sz="2400" dirty="0"/>
            </a:br>
            <a:r>
              <a:rPr lang="en-US" sz="2400" dirty="0"/>
              <a:t>(An admin point of view)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 descr="Complex maths formulae on a blackboard">
            <a:extLst>
              <a:ext uri="{FF2B5EF4-FFF2-40B4-BE49-F238E27FC236}">
                <a16:creationId xmlns:a16="http://schemas.microsoft.com/office/drawing/2014/main" id="{5F9F858A-8099-7F01-902B-8979A96B8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8" r="12824" b="-1"/>
          <a:stretch/>
        </p:blipFill>
        <p:spPr>
          <a:xfrm>
            <a:off x="4886325" y="7"/>
            <a:ext cx="425767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62D6-71A9-653C-9EA9-773D854206E7}"/>
              </a:ext>
            </a:extLst>
          </p:cNvPr>
          <p:cNvSpPr/>
          <p:nvPr/>
        </p:nvSpPr>
        <p:spPr bwMode="auto">
          <a:xfrm>
            <a:off x="2400685" y="2043572"/>
            <a:ext cx="1772645" cy="1815710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AF091-C160-7456-9C08-C885C6EEEFED}"/>
              </a:ext>
            </a:extLst>
          </p:cNvPr>
          <p:cNvSpPr txBox="1">
            <a:spLocks/>
          </p:cNvSpPr>
          <p:nvPr/>
        </p:nvSpPr>
        <p:spPr>
          <a:xfrm>
            <a:off x="3017915" y="851325"/>
            <a:ext cx="538186" cy="2308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85644">
              <a:lnSpc>
                <a:spcPct val="100000"/>
              </a:lnSpc>
              <a:defRPr/>
            </a:pPr>
            <a:r>
              <a:rPr lang="en-US" sz="75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Kubernetes control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ACE600-A5B3-709B-9BA5-F8C5FE90BF06}"/>
              </a:ext>
            </a:extLst>
          </p:cNvPr>
          <p:cNvSpPr/>
          <p:nvPr/>
        </p:nvSpPr>
        <p:spPr bwMode="auto">
          <a:xfrm>
            <a:off x="2978397" y="1122840"/>
            <a:ext cx="617220" cy="617220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1B9DF-B9E4-088A-6B6D-45D9CC9C98BD}"/>
              </a:ext>
            </a:extLst>
          </p:cNvPr>
          <p:cNvGrpSpPr/>
          <p:nvPr/>
        </p:nvGrpSpPr>
        <p:grpSpPr>
          <a:xfrm>
            <a:off x="3096353" y="1251330"/>
            <a:ext cx="381308" cy="360241"/>
            <a:chOff x="3172902" y="4132385"/>
            <a:chExt cx="355417" cy="3357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7DD87F-02F8-539B-8884-F39FB82BBDED}"/>
                </a:ext>
              </a:extLst>
            </p:cNvPr>
            <p:cNvGrpSpPr/>
            <p:nvPr/>
          </p:nvGrpSpPr>
          <p:grpSpPr>
            <a:xfrm>
              <a:off x="3234030" y="4132385"/>
              <a:ext cx="233160" cy="110531"/>
              <a:chOff x="3234867" y="4132385"/>
              <a:chExt cx="233160" cy="11053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F69116D-361E-A191-38E2-1FF73F67AC81}"/>
                  </a:ext>
                </a:extLst>
              </p:cNvPr>
              <p:cNvSpPr/>
              <p:nvPr/>
            </p:nvSpPr>
            <p:spPr>
              <a:xfrm>
                <a:off x="3234867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13900B8-5141-770F-5DEC-2338F9DBB507}"/>
                  </a:ext>
                </a:extLst>
              </p:cNvPr>
              <p:cNvSpPr/>
              <p:nvPr/>
            </p:nvSpPr>
            <p:spPr>
              <a:xfrm>
                <a:off x="3367170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5BA602-821E-0330-6DAE-8E0F452AFDCC}"/>
                </a:ext>
              </a:extLst>
            </p:cNvPr>
            <p:cNvGrpSpPr/>
            <p:nvPr/>
          </p:nvGrpSpPr>
          <p:grpSpPr>
            <a:xfrm>
              <a:off x="3172902" y="4245010"/>
              <a:ext cx="355417" cy="110531"/>
              <a:chOff x="3172902" y="4244590"/>
              <a:chExt cx="355417" cy="11053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8DEC75D-457C-ACC3-5576-EA88348FA985}"/>
                  </a:ext>
                </a:extLst>
              </p:cNvPr>
              <p:cNvSpPr/>
              <p:nvPr/>
            </p:nvSpPr>
            <p:spPr>
              <a:xfrm>
                <a:off x="3172902" y="4244590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61C081D-FE7B-4842-71FA-68919518EA9C}"/>
                  </a:ext>
                </a:extLst>
              </p:cNvPr>
              <p:cNvSpPr/>
              <p:nvPr/>
            </p:nvSpPr>
            <p:spPr>
              <a:xfrm>
                <a:off x="3300182" y="4244590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6DEBCCC-A887-86B7-4CE7-BF6A2F2C858C}"/>
                  </a:ext>
                </a:extLst>
              </p:cNvPr>
              <p:cNvSpPr/>
              <p:nvPr/>
            </p:nvSpPr>
            <p:spPr>
              <a:xfrm>
                <a:off x="3427462" y="4244590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0B52F0-3B9C-0F52-62A6-50EEACF498CF}"/>
                </a:ext>
              </a:extLst>
            </p:cNvPr>
            <p:cNvGrpSpPr/>
            <p:nvPr/>
          </p:nvGrpSpPr>
          <p:grpSpPr>
            <a:xfrm>
              <a:off x="3234030" y="4357635"/>
              <a:ext cx="233160" cy="110531"/>
              <a:chOff x="3234867" y="4132385"/>
              <a:chExt cx="233160" cy="11053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4CC0F-E22D-8986-F810-A0F517CDC926}"/>
                  </a:ext>
                </a:extLst>
              </p:cNvPr>
              <p:cNvSpPr/>
              <p:nvPr/>
            </p:nvSpPr>
            <p:spPr>
              <a:xfrm>
                <a:off x="3234867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3F1D724-77BC-85AC-C6F2-8934B4B36D88}"/>
                  </a:ext>
                </a:extLst>
              </p:cNvPr>
              <p:cNvSpPr/>
              <p:nvPr/>
            </p:nvSpPr>
            <p:spPr>
              <a:xfrm>
                <a:off x="3367170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F8A910B6-D8C1-DEDC-0CD3-991A5812458B}"/>
              </a:ext>
            </a:extLst>
          </p:cNvPr>
          <p:cNvSpPr txBox="1">
            <a:spLocks/>
          </p:cNvSpPr>
          <p:nvPr/>
        </p:nvSpPr>
        <p:spPr>
          <a:xfrm>
            <a:off x="3061450" y="2201723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server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909BAF-B9E1-187A-A847-638378C4578F}"/>
              </a:ext>
            </a:extLst>
          </p:cNvPr>
          <p:cNvSpPr/>
          <p:nvPr/>
        </p:nvSpPr>
        <p:spPr bwMode="auto">
          <a:xfrm>
            <a:off x="3087115" y="2328912"/>
            <a:ext cx="400192" cy="400192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" name="plug" title="Icon of a power plug showing an A to B connection">
            <a:extLst>
              <a:ext uri="{FF2B5EF4-FFF2-40B4-BE49-F238E27FC236}">
                <a16:creationId xmlns:a16="http://schemas.microsoft.com/office/drawing/2014/main" id="{95D5587F-095F-3256-A0FD-8C1FF40B0FF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72027" y="2419827"/>
            <a:ext cx="230366" cy="218360"/>
          </a:xfrm>
          <a:custGeom>
            <a:avLst/>
            <a:gdLst>
              <a:gd name="T0" fmla="*/ 169 w 346"/>
              <a:gd name="T1" fmla="*/ 90 h 328"/>
              <a:gd name="T2" fmla="*/ 199 w 346"/>
              <a:gd name="T3" fmla="*/ 61 h 328"/>
              <a:gd name="T4" fmla="*/ 279 w 346"/>
              <a:gd name="T5" fmla="*/ 63 h 328"/>
              <a:gd name="T6" fmla="*/ 279 w 346"/>
              <a:gd name="T7" fmla="*/ 63 h 328"/>
              <a:gd name="T8" fmla="*/ 277 w 346"/>
              <a:gd name="T9" fmla="*/ 143 h 328"/>
              <a:gd name="T10" fmla="*/ 247 w 346"/>
              <a:gd name="T11" fmla="*/ 172 h 328"/>
              <a:gd name="T12" fmla="*/ 169 w 346"/>
              <a:gd name="T13" fmla="*/ 90 h 328"/>
              <a:gd name="T14" fmla="*/ 279 w 346"/>
              <a:gd name="T15" fmla="*/ 63 h 328"/>
              <a:gd name="T16" fmla="*/ 346 w 346"/>
              <a:gd name="T17" fmla="*/ 0 h 328"/>
              <a:gd name="T18" fmla="*/ 99 w 346"/>
              <a:gd name="T19" fmla="*/ 156 h 328"/>
              <a:gd name="T20" fmla="*/ 69 w 346"/>
              <a:gd name="T21" fmla="*/ 185 h 328"/>
              <a:gd name="T22" fmla="*/ 67 w 346"/>
              <a:gd name="T23" fmla="*/ 265 h 328"/>
              <a:gd name="T24" fmla="*/ 67 w 346"/>
              <a:gd name="T25" fmla="*/ 265 h 328"/>
              <a:gd name="T26" fmla="*/ 147 w 346"/>
              <a:gd name="T27" fmla="*/ 267 h 328"/>
              <a:gd name="T28" fmla="*/ 177 w 346"/>
              <a:gd name="T29" fmla="*/ 238 h 328"/>
              <a:gd name="T30" fmla="*/ 99 w 346"/>
              <a:gd name="T31" fmla="*/ 156 h 328"/>
              <a:gd name="T32" fmla="*/ 67 w 346"/>
              <a:gd name="T33" fmla="*/ 265 h 328"/>
              <a:gd name="T34" fmla="*/ 0 w 346"/>
              <a:gd name="T35" fmla="*/ 328 h 328"/>
              <a:gd name="T36" fmla="*/ 157 w 346"/>
              <a:gd name="T37" fmla="*/ 143 h 328"/>
              <a:gd name="T38" fmla="*/ 120 w 346"/>
              <a:gd name="T39" fmla="*/ 178 h 328"/>
              <a:gd name="T40" fmla="*/ 193 w 346"/>
              <a:gd name="T41" fmla="*/ 181 h 328"/>
              <a:gd name="T42" fmla="*/ 156 w 346"/>
              <a:gd name="T43" fmla="*/ 21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" h="328">
                <a:moveTo>
                  <a:pt x="169" y="90"/>
                </a:moveTo>
                <a:cubicBezTo>
                  <a:pt x="199" y="61"/>
                  <a:pt x="199" y="61"/>
                  <a:pt x="199" y="61"/>
                </a:cubicBezTo>
                <a:cubicBezTo>
                  <a:pt x="222" y="40"/>
                  <a:pt x="258" y="41"/>
                  <a:pt x="279" y="63"/>
                </a:cubicBezTo>
                <a:cubicBezTo>
                  <a:pt x="279" y="63"/>
                  <a:pt x="279" y="63"/>
                  <a:pt x="279" y="63"/>
                </a:cubicBezTo>
                <a:cubicBezTo>
                  <a:pt x="300" y="86"/>
                  <a:pt x="300" y="122"/>
                  <a:pt x="277" y="143"/>
                </a:cubicBezTo>
                <a:cubicBezTo>
                  <a:pt x="247" y="172"/>
                  <a:pt x="247" y="172"/>
                  <a:pt x="247" y="172"/>
                </a:cubicBezTo>
                <a:lnTo>
                  <a:pt x="169" y="90"/>
                </a:lnTo>
                <a:close/>
                <a:moveTo>
                  <a:pt x="279" y="63"/>
                </a:moveTo>
                <a:cubicBezTo>
                  <a:pt x="346" y="0"/>
                  <a:pt x="346" y="0"/>
                  <a:pt x="346" y="0"/>
                </a:cubicBezTo>
                <a:moveTo>
                  <a:pt x="99" y="156"/>
                </a:moveTo>
                <a:cubicBezTo>
                  <a:pt x="69" y="185"/>
                  <a:pt x="69" y="185"/>
                  <a:pt x="69" y="185"/>
                </a:cubicBezTo>
                <a:cubicBezTo>
                  <a:pt x="46" y="206"/>
                  <a:pt x="46" y="242"/>
                  <a:pt x="67" y="265"/>
                </a:cubicBezTo>
                <a:cubicBezTo>
                  <a:pt x="67" y="265"/>
                  <a:pt x="67" y="265"/>
                  <a:pt x="67" y="265"/>
                </a:cubicBezTo>
                <a:cubicBezTo>
                  <a:pt x="88" y="287"/>
                  <a:pt x="124" y="288"/>
                  <a:pt x="147" y="267"/>
                </a:cubicBezTo>
                <a:cubicBezTo>
                  <a:pt x="177" y="238"/>
                  <a:pt x="177" y="238"/>
                  <a:pt x="177" y="238"/>
                </a:cubicBezTo>
                <a:lnTo>
                  <a:pt x="99" y="156"/>
                </a:lnTo>
                <a:close/>
                <a:moveTo>
                  <a:pt x="67" y="265"/>
                </a:moveTo>
                <a:cubicBezTo>
                  <a:pt x="0" y="328"/>
                  <a:pt x="0" y="328"/>
                  <a:pt x="0" y="328"/>
                </a:cubicBezTo>
                <a:moveTo>
                  <a:pt x="157" y="143"/>
                </a:moveTo>
                <a:cubicBezTo>
                  <a:pt x="120" y="178"/>
                  <a:pt x="120" y="178"/>
                  <a:pt x="120" y="178"/>
                </a:cubicBezTo>
                <a:moveTo>
                  <a:pt x="193" y="181"/>
                </a:moveTo>
                <a:cubicBezTo>
                  <a:pt x="156" y="216"/>
                  <a:pt x="156" y="216"/>
                  <a:pt x="156" y="216"/>
                </a:cubicBezTo>
              </a:path>
            </a:pathLst>
          </a:custGeom>
          <a:noFill/>
          <a:ln w="12700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DF85573-827E-5EDA-5FAB-6538A7B3BAEC}"/>
              </a:ext>
            </a:extLst>
          </p:cNvPr>
          <p:cNvSpPr txBox="1">
            <a:spLocks/>
          </p:cNvSpPr>
          <p:nvPr/>
        </p:nvSpPr>
        <p:spPr>
          <a:xfrm>
            <a:off x="2448946" y="3594158"/>
            <a:ext cx="832844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i="1" spc="0">
                <a:solidFill>
                  <a:srgbClr val="000000"/>
                </a:solidFill>
                <a:latin typeface="Segoe UI"/>
                <a:cs typeface="Segoe UI Semibold" panose="020B0702040204020203" pitchFamily="34" charset="0"/>
              </a:rPr>
              <a:t>replication, namespace, serviceaccounts, etc.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A53ADD-E34F-72CA-0CAF-40C594862A83}"/>
              </a:ext>
            </a:extLst>
          </p:cNvPr>
          <p:cNvGrpSpPr/>
          <p:nvPr/>
        </p:nvGrpSpPr>
        <p:grpSpPr>
          <a:xfrm>
            <a:off x="2639605" y="2937801"/>
            <a:ext cx="451115" cy="619713"/>
            <a:chOff x="5175257" y="3960674"/>
            <a:chExt cx="601487" cy="826284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DC8DB30-88A4-3373-34F0-D4BAF30B7AD2}"/>
                </a:ext>
              </a:extLst>
            </p:cNvPr>
            <p:cNvSpPr txBox="1">
              <a:spLocks/>
            </p:cNvSpPr>
            <p:nvPr/>
          </p:nvSpPr>
          <p:spPr>
            <a:xfrm>
              <a:off x="5175257" y="3960674"/>
              <a:ext cx="601487" cy="24622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-controller-manager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2BE665D-E2B2-187C-7A28-265FE35B638F}"/>
                </a:ext>
              </a:extLst>
            </p:cNvPr>
            <p:cNvSpPr/>
            <p:nvPr/>
          </p:nvSpPr>
          <p:spPr bwMode="auto">
            <a:xfrm>
              <a:off x="5209477" y="425336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28" name="remote" title="Icon of a remote control">
              <a:extLst>
                <a:ext uri="{FF2B5EF4-FFF2-40B4-BE49-F238E27FC236}">
                  <a16:creationId xmlns:a16="http://schemas.microsoft.com/office/drawing/2014/main" id="{66691E1D-A1D1-9B73-1891-238AAE2C60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99859" y="4337283"/>
              <a:ext cx="152825" cy="365760"/>
            </a:xfrm>
            <a:custGeom>
              <a:avLst/>
              <a:gdLst>
                <a:gd name="T0" fmla="*/ 87 w 107"/>
                <a:gd name="T1" fmla="*/ 188 h 261"/>
                <a:gd name="T2" fmla="*/ 71 w 107"/>
                <a:gd name="T3" fmla="*/ 261 h 261"/>
                <a:gd name="T4" fmla="*/ 19 w 107"/>
                <a:gd name="T5" fmla="*/ 245 h 261"/>
                <a:gd name="T6" fmla="*/ 0 w 107"/>
                <a:gd name="T7" fmla="*/ 110 h 261"/>
                <a:gd name="T8" fmla="*/ 18 w 107"/>
                <a:gd name="T9" fmla="*/ 0 h 261"/>
                <a:gd name="T10" fmla="*/ 107 w 107"/>
                <a:gd name="T11" fmla="*/ 18 h 261"/>
                <a:gd name="T12" fmla="*/ 54 w 107"/>
                <a:gd name="T13" fmla="*/ 35 h 261"/>
                <a:gd name="T14" fmla="*/ 52 w 107"/>
                <a:gd name="T15" fmla="*/ 36 h 261"/>
                <a:gd name="T16" fmla="*/ 54 w 107"/>
                <a:gd name="T17" fmla="*/ 35 h 261"/>
                <a:gd name="T18" fmla="*/ 70 w 107"/>
                <a:gd name="T19" fmla="*/ 52 h 261"/>
                <a:gd name="T20" fmla="*/ 72 w 107"/>
                <a:gd name="T21" fmla="*/ 54 h 261"/>
                <a:gd name="T22" fmla="*/ 37 w 107"/>
                <a:gd name="T23" fmla="*/ 52 h 261"/>
                <a:gd name="T24" fmla="*/ 35 w 107"/>
                <a:gd name="T25" fmla="*/ 54 h 261"/>
                <a:gd name="T26" fmla="*/ 37 w 107"/>
                <a:gd name="T27" fmla="*/ 52 h 261"/>
                <a:gd name="T28" fmla="*/ 70 w 107"/>
                <a:gd name="T29" fmla="*/ 86 h 261"/>
                <a:gd name="T30" fmla="*/ 72 w 107"/>
                <a:gd name="T31" fmla="*/ 88 h 261"/>
                <a:gd name="T32" fmla="*/ 37 w 107"/>
                <a:gd name="T33" fmla="*/ 86 h 261"/>
                <a:gd name="T34" fmla="*/ 35 w 107"/>
                <a:gd name="T35" fmla="*/ 88 h 261"/>
                <a:gd name="T36" fmla="*/ 37 w 107"/>
                <a:gd name="T37" fmla="*/ 86 h 261"/>
                <a:gd name="T38" fmla="*/ 70 w 107"/>
                <a:gd name="T39" fmla="*/ 121 h 261"/>
                <a:gd name="T40" fmla="*/ 72 w 107"/>
                <a:gd name="T41" fmla="*/ 123 h 261"/>
                <a:gd name="T42" fmla="*/ 37 w 107"/>
                <a:gd name="T43" fmla="*/ 121 h 261"/>
                <a:gd name="T44" fmla="*/ 35 w 107"/>
                <a:gd name="T45" fmla="*/ 123 h 261"/>
                <a:gd name="T46" fmla="*/ 37 w 107"/>
                <a:gd name="T47" fmla="*/ 121 h 261"/>
                <a:gd name="T48" fmla="*/ 52 w 107"/>
                <a:gd name="T49" fmla="*/ 69 h 261"/>
                <a:gd name="T50" fmla="*/ 54 w 107"/>
                <a:gd name="T51" fmla="*/ 71 h 261"/>
                <a:gd name="T52" fmla="*/ 54 w 107"/>
                <a:gd name="T53" fmla="*/ 156 h 261"/>
                <a:gd name="T54" fmla="*/ 52 w 107"/>
                <a:gd name="T55" fmla="*/ 158 h 261"/>
                <a:gd name="T56" fmla="*/ 54 w 107"/>
                <a:gd name="T57" fmla="*/ 156 h 261"/>
                <a:gd name="T58" fmla="*/ 52 w 107"/>
                <a:gd name="T59" fmla="*/ 191 h 261"/>
                <a:gd name="T60" fmla="*/ 54 w 107"/>
                <a:gd name="T61" fmla="*/ 192 h 261"/>
                <a:gd name="T62" fmla="*/ 54 w 107"/>
                <a:gd name="T63" fmla="*/ 226 h 261"/>
                <a:gd name="T64" fmla="*/ 52 w 107"/>
                <a:gd name="T65" fmla="*/ 227 h 261"/>
                <a:gd name="T66" fmla="*/ 54 w 107"/>
                <a:gd name="T67" fmla="*/ 22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" h="261">
                  <a:moveTo>
                    <a:pt x="106" y="110"/>
                  </a:moveTo>
                  <a:cubicBezTo>
                    <a:pt x="87" y="188"/>
                    <a:pt x="87" y="188"/>
                    <a:pt x="87" y="188"/>
                  </a:cubicBezTo>
                  <a:cubicBezTo>
                    <a:pt x="87" y="245"/>
                    <a:pt x="87" y="245"/>
                    <a:pt x="87" y="245"/>
                  </a:cubicBezTo>
                  <a:cubicBezTo>
                    <a:pt x="87" y="254"/>
                    <a:pt x="80" y="261"/>
                    <a:pt x="71" y="261"/>
                  </a:cubicBezTo>
                  <a:cubicBezTo>
                    <a:pt x="35" y="261"/>
                    <a:pt x="35" y="261"/>
                    <a:pt x="35" y="261"/>
                  </a:cubicBezTo>
                  <a:cubicBezTo>
                    <a:pt x="26" y="261"/>
                    <a:pt x="19" y="254"/>
                    <a:pt x="19" y="245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9" y="0"/>
                    <a:pt x="107" y="8"/>
                    <a:pt x="107" y="18"/>
                  </a:cubicBezTo>
                  <a:lnTo>
                    <a:pt x="106" y="110"/>
                  </a:lnTo>
                  <a:close/>
                  <a:moveTo>
                    <a:pt x="54" y="35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4" y="36"/>
                    <a:pt x="54" y="36"/>
                    <a:pt x="54" y="36"/>
                  </a:cubicBezTo>
                  <a:lnTo>
                    <a:pt x="54" y="35"/>
                  </a:lnTo>
                  <a:close/>
                  <a:moveTo>
                    <a:pt x="72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lnTo>
                    <a:pt x="72" y="52"/>
                  </a:lnTo>
                  <a:close/>
                  <a:moveTo>
                    <a:pt x="37" y="52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7" y="54"/>
                    <a:pt x="37" y="54"/>
                    <a:pt x="37" y="54"/>
                  </a:cubicBezTo>
                  <a:lnTo>
                    <a:pt x="37" y="52"/>
                  </a:lnTo>
                  <a:close/>
                  <a:moveTo>
                    <a:pt x="72" y="86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2" y="88"/>
                    <a:pt x="72" y="88"/>
                    <a:pt x="72" y="88"/>
                  </a:cubicBezTo>
                  <a:lnTo>
                    <a:pt x="72" y="86"/>
                  </a:lnTo>
                  <a:close/>
                  <a:moveTo>
                    <a:pt x="37" y="86"/>
                  </a:moveTo>
                  <a:cubicBezTo>
                    <a:pt x="35" y="86"/>
                    <a:pt x="35" y="86"/>
                    <a:pt x="35" y="86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7" y="88"/>
                    <a:pt x="37" y="88"/>
                    <a:pt x="37" y="88"/>
                  </a:cubicBezTo>
                  <a:lnTo>
                    <a:pt x="37" y="86"/>
                  </a:lnTo>
                  <a:close/>
                  <a:moveTo>
                    <a:pt x="72" y="121"/>
                  </a:moveTo>
                  <a:cubicBezTo>
                    <a:pt x="70" y="121"/>
                    <a:pt x="70" y="121"/>
                    <a:pt x="70" y="121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2" y="123"/>
                    <a:pt x="72" y="123"/>
                    <a:pt x="72" y="123"/>
                  </a:cubicBezTo>
                  <a:lnTo>
                    <a:pt x="72" y="121"/>
                  </a:lnTo>
                  <a:close/>
                  <a:moveTo>
                    <a:pt x="37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7" y="123"/>
                    <a:pt x="37" y="123"/>
                    <a:pt x="37" y="123"/>
                  </a:cubicBezTo>
                  <a:lnTo>
                    <a:pt x="37" y="121"/>
                  </a:lnTo>
                  <a:close/>
                  <a:moveTo>
                    <a:pt x="54" y="69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4" y="71"/>
                    <a:pt x="54" y="71"/>
                    <a:pt x="54" y="71"/>
                  </a:cubicBezTo>
                  <a:lnTo>
                    <a:pt x="54" y="69"/>
                  </a:lnTo>
                  <a:close/>
                  <a:moveTo>
                    <a:pt x="54" y="156"/>
                  </a:moveTo>
                  <a:cubicBezTo>
                    <a:pt x="52" y="156"/>
                    <a:pt x="52" y="156"/>
                    <a:pt x="52" y="156"/>
                  </a:cubicBezTo>
                  <a:cubicBezTo>
                    <a:pt x="52" y="158"/>
                    <a:pt x="52" y="158"/>
                    <a:pt x="52" y="158"/>
                  </a:cubicBezTo>
                  <a:cubicBezTo>
                    <a:pt x="54" y="158"/>
                    <a:pt x="54" y="158"/>
                    <a:pt x="54" y="158"/>
                  </a:cubicBezTo>
                  <a:lnTo>
                    <a:pt x="54" y="156"/>
                  </a:lnTo>
                  <a:close/>
                  <a:moveTo>
                    <a:pt x="54" y="191"/>
                  </a:moveTo>
                  <a:cubicBezTo>
                    <a:pt x="52" y="191"/>
                    <a:pt x="52" y="191"/>
                    <a:pt x="52" y="191"/>
                  </a:cubicBezTo>
                  <a:cubicBezTo>
                    <a:pt x="52" y="192"/>
                    <a:pt x="52" y="192"/>
                    <a:pt x="52" y="192"/>
                  </a:cubicBezTo>
                  <a:cubicBezTo>
                    <a:pt x="54" y="192"/>
                    <a:pt x="54" y="192"/>
                    <a:pt x="54" y="192"/>
                  </a:cubicBezTo>
                  <a:lnTo>
                    <a:pt x="54" y="191"/>
                  </a:lnTo>
                  <a:close/>
                  <a:moveTo>
                    <a:pt x="54" y="226"/>
                  </a:moveTo>
                  <a:cubicBezTo>
                    <a:pt x="52" y="226"/>
                    <a:pt x="52" y="226"/>
                    <a:pt x="52" y="226"/>
                  </a:cubicBezTo>
                  <a:cubicBezTo>
                    <a:pt x="52" y="227"/>
                    <a:pt x="52" y="227"/>
                    <a:pt x="52" y="227"/>
                  </a:cubicBezTo>
                  <a:cubicBezTo>
                    <a:pt x="54" y="227"/>
                    <a:pt x="54" y="227"/>
                    <a:pt x="54" y="227"/>
                  </a:cubicBezTo>
                  <a:lnTo>
                    <a:pt x="54" y="226"/>
                  </a:ln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2ED58507-5985-F379-5292-CDB4D3038267}"/>
              </a:ext>
            </a:extLst>
          </p:cNvPr>
          <p:cNvSpPr txBox="1">
            <a:spLocks/>
          </p:cNvSpPr>
          <p:nvPr/>
        </p:nvSpPr>
        <p:spPr>
          <a:xfrm>
            <a:off x="3483295" y="3029243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-scheduler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66AE0B0-7D6A-9FC5-B2CA-FE8A2952BCA8}"/>
              </a:ext>
            </a:extLst>
          </p:cNvPr>
          <p:cNvSpPr/>
          <p:nvPr/>
        </p:nvSpPr>
        <p:spPr bwMode="auto">
          <a:xfrm>
            <a:off x="3508959" y="3156432"/>
            <a:ext cx="400192" cy="400192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2" name="Calendar" title="Icon of a calendar">
            <a:extLst>
              <a:ext uri="{FF2B5EF4-FFF2-40B4-BE49-F238E27FC236}">
                <a16:creationId xmlns:a16="http://schemas.microsoft.com/office/drawing/2014/main" id="{50BF5DB1-5D50-8FCA-3348-2F7E65C9E3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86045" y="3238659"/>
            <a:ext cx="246020" cy="235736"/>
          </a:xfrm>
          <a:custGeom>
            <a:avLst/>
            <a:gdLst>
              <a:gd name="T0" fmla="*/ 598 w 598"/>
              <a:gd name="T1" fmla="*/ 573 h 573"/>
              <a:gd name="T2" fmla="*/ 0 w 598"/>
              <a:gd name="T3" fmla="*/ 59 h 573"/>
              <a:gd name="T4" fmla="*/ 598 w 598"/>
              <a:gd name="T5" fmla="*/ 341 h 573"/>
              <a:gd name="T6" fmla="*/ 598 w 598"/>
              <a:gd name="T7" fmla="*/ 176 h 573"/>
              <a:gd name="T8" fmla="*/ 120 w 598"/>
              <a:gd name="T9" fmla="*/ 121 h 573"/>
              <a:gd name="T10" fmla="*/ 477 w 598"/>
              <a:gd name="T11" fmla="*/ 121 h 573"/>
              <a:gd name="T12" fmla="*/ 246 w 598"/>
              <a:gd name="T13" fmla="*/ 252 h 573"/>
              <a:gd name="T14" fmla="*/ 232 w 598"/>
              <a:gd name="T15" fmla="*/ 266 h 573"/>
              <a:gd name="T16" fmla="*/ 246 w 598"/>
              <a:gd name="T17" fmla="*/ 259 h 573"/>
              <a:gd name="T18" fmla="*/ 365 w 598"/>
              <a:gd name="T19" fmla="*/ 252 h 573"/>
              <a:gd name="T20" fmla="*/ 351 w 598"/>
              <a:gd name="T21" fmla="*/ 266 h 573"/>
              <a:gd name="T22" fmla="*/ 365 w 598"/>
              <a:gd name="T23" fmla="*/ 257 h 573"/>
              <a:gd name="T24" fmla="*/ 484 w 598"/>
              <a:gd name="T25" fmla="*/ 252 h 573"/>
              <a:gd name="T26" fmla="*/ 470 w 598"/>
              <a:gd name="T27" fmla="*/ 266 h 573"/>
              <a:gd name="T28" fmla="*/ 484 w 598"/>
              <a:gd name="T29" fmla="*/ 259 h 573"/>
              <a:gd name="T30" fmla="*/ 246 w 598"/>
              <a:gd name="T31" fmla="*/ 332 h 573"/>
              <a:gd name="T32" fmla="*/ 232 w 598"/>
              <a:gd name="T33" fmla="*/ 344 h 573"/>
              <a:gd name="T34" fmla="*/ 246 w 598"/>
              <a:gd name="T35" fmla="*/ 339 h 573"/>
              <a:gd name="T36" fmla="*/ 365 w 598"/>
              <a:gd name="T37" fmla="*/ 332 h 573"/>
              <a:gd name="T38" fmla="*/ 351 w 598"/>
              <a:gd name="T39" fmla="*/ 344 h 573"/>
              <a:gd name="T40" fmla="*/ 365 w 598"/>
              <a:gd name="T41" fmla="*/ 337 h 573"/>
              <a:gd name="T42" fmla="*/ 484 w 598"/>
              <a:gd name="T43" fmla="*/ 332 h 573"/>
              <a:gd name="T44" fmla="*/ 470 w 598"/>
              <a:gd name="T45" fmla="*/ 344 h 573"/>
              <a:gd name="T46" fmla="*/ 484 w 598"/>
              <a:gd name="T47" fmla="*/ 339 h 573"/>
              <a:gd name="T48" fmla="*/ 127 w 598"/>
              <a:gd name="T49" fmla="*/ 332 h 573"/>
              <a:gd name="T50" fmla="*/ 113 w 598"/>
              <a:gd name="T51" fmla="*/ 344 h 573"/>
              <a:gd name="T52" fmla="*/ 127 w 598"/>
              <a:gd name="T53" fmla="*/ 337 h 573"/>
              <a:gd name="T54" fmla="*/ 246 w 598"/>
              <a:gd name="T55" fmla="*/ 410 h 573"/>
              <a:gd name="T56" fmla="*/ 232 w 598"/>
              <a:gd name="T57" fmla="*/ 424 h 573"/>
              <a:gd name="T58" fmla="*/ 246 w 598"/>
              <a:gd name="T59" fmla="*/ 417 h 573"/>
              <a:gd name="T60" fmla="*/ 365 w 598"/>
              <a:gd name="T61" fmla="*/ 410 h 573"/>
              <a:gd name="T62" fmla="*/ 351 w 598"/>
              <a:gd name="T63" fmla="*/ 424 h 573"/>
              <a:gd name="T64" fmla="*/ 365 w 598"/>
              <a:gd name="T65" fmla="*/ 417 h 573"/>
              <a:gd name="T66" fmla="*/ 484 w 598"/>
              <a:gd name="T67" fmla="*/ 410 h 573"/>
              <a:gd name="T68" fmla="*/ 470 w 598"/>
              <a:gd name="T69" fmla="*/ 424 h 573"/>
              <a:gd name="T70" fmla="*/ 484 w 598"/>
              <a:gd name="T71" fmla="*/ 417 h 573"/>
              <a:gd name="T72" fmla="*/ 127 w 598"/>
              <a:gd name="T73" fmla="*/ 410 h 573"/>
              <a:gd name="T74" fmla="*/ 113 w 598"/>
              <a:gd name="T75" fmla="*/ 424 h 573"/>
              <a:gd name="T76" fmla="*/ 127 w 598"/>
              <a:gd name="T77" fmla="*/ 417 h 573"/>
              <a:gd name="T78" fmla="*/ 246 w 598"/>
              <a:gd name="T79" fmla="*/ 490 h 573"/>
              <a:gd name="T80" fmla="*/ 232 w 598"/>
              <a:gd name="T81" fmla="*/ 504 h 573"/>
              <a:gd name="T82" fmla="*/ 246 w 598"/>
              <a:gd name="T83" fmla="*/ 497 h 573"/>
              <a:gd name="T84" fmla="*/ 365 w 598"/>
              <a:gd name="T85" fmla="*/ 490 h 573"/>
              <a:gd name="T86" fmla="*/ 351 w 598"/>
              <a:gd name="T87" fmla="*/ 504 h 573"/>
              <a:gd name="T88" fmla="*/ 365 w 598"/>
              <a:gd name="T89" fmla="*/ 497 h 573"/>
              <a:gd name="T90" fmla="*/ 127 w 598"/>
              <a:gd name="T91" fmla="*/ 490 h 573"/>
              <a:gd name="T92" fmla="*/ 113 w 598"/>
              <a:gd name="T93" fmla="*/ 504 h 573"/>
              <a:gd name="T94" fmla="*/ 127 w 598"/>
              <a:gd name="T95" fmla="*/ 495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8" h="573">
                <a:moveTo>
                  <a:pt x="598" y="341"/>
                </a:moveTo>
                <a:lnTo>
                  <a:pt x="598" y="573"/>
                </a:lnTo>
                <a:lnTo>
                  <a:pt x="0" y="573"/>
                </a:lnTo>
                <a:lnTo>
                  <a:pt x="0" y="59"/>
                </a:lnTo>
                <a:lnTo>
                  <a:pt x="598" y="59"/>
                </a:lnTo>
                <a:lnTo>
                  <a:pt x="598" y="341"/>
                </a:lnTo>
                <a:moveTo>
                  <a:pt x="0" y="176"/>
                </a:moveTo>
                <a:lnTo>
                  <a:pt x="598" y="176"/>
                </a:lnTo>
                <a:moveTo>
                  <a:pt x="120" y="0"/>
                </a:moveTo>
                <a:lnTo>
                  <a:pt x="120" y="121"/>
                </a:lnTo>
                <a:moveTo>
                  <a:pt x="477" y="0"/>
                </a:moveTo>
                <a:lnTo>
                  <a:pt x="477" y="121"/>
                </a:lnTo>
                <a:moveTo>
                  <a:pt x="246" y="259"/>
                </a:moveTo>
                <a:lnTo>
                  <a:pt x="246" y="252"/>
                </a:lnTo>
                <a:lnTo>
                  <a:pt x="232" y="252"/>
                </a:lnTo>
                <a:lnTo>
                  <a:pt x="232" y="266"/>
                </a:lnTo>
                <a:lnTo>
                  <a:pt x="246" y="266"/>
                </a:lnTo>
                <a:lnTo>
                  <a:pt x="246" y="259"/>
                </a:lnTo>
                <a:moveTo>
                  <a:pt x="365" y="257"/>
                </a:moveTo>
                <a:lnTo>
                  <a:pt x="365" y="252"/>
                </a:lnTo>
                <a:lnTo>
                  <a:pt x="351" y="252"/>
                </a:lnTo>
                <a:lnTo>
                  <a:pt x="351" y="266"/>
                </a:lnTo>
                <a:lnTo>
                  <a:pt x="365" y="266"/>
                </a:lnTo>
                <a:lnTo>
                  <a:pt x="365" y="257"/>
                </a:lnTo>
                <a:moveTo>
                  <a:pt x="484" y="259"/>
                </a:moveTo>
                <a:lnTo>
                  <a:pt x="484" y="252"/>
                </a:lnTo>
                <a:lnTo>
                  <a:pt x="470" y="252"/>
                </a:lnTo>
                <a:lnTo>
                  <a:pt x="470" y="266"/>
                </a:lnTo>
                <a:lnTo>
                  <a:pt x="484" y="266"/>
                </a:lnTo>
                <a:lnTo>
                  <a:pt x="484" y="259"/>
                </a:lnTo>
                <a:moveTo>
                  <a:pt x="246" y="339"/>
                </a:moveTo>
                <a:lnTo>
                  <a:pt x="246" y="332"/>
                </a:lnTo>
                <a:lnTo>
                  <a:pt x="232" y="332"/>
                </a:lnTo>
                <a:lnTo>
                  <a:pt x="232" y="344"/>
                </a:lnTo>
                <a:lnTo>
                  <a:pt x="246" y="344"/>
                </a:lnTo>
                <a:lnTo>
                  <a:pt x="246" y="339"/>
                </a:lnTo>
                <a:moveTo>
                  <a:pt x="365" y="337"/>
                </a:moveTo>
                <a:lnTo>
                  <a:pt x="365" y="332"/>
                </a:lnTo>
                <a:lnTo>
                  <a:pt x="351" y="332"/>
                </a:lnTo>
                <a:lnTo>
                  <a:pt x="351" y="344"/>
                </a:lnTo>
                <a:lnTo>
                  <a:pt x="365" y="344"/>
                </a:lnTo>
                <a:lnTo>
                  <a:pt x="365" y="337"/>
                </a:lnTo>
                <a:moveTo>
                  <a:pt x="484" y="339"/>
                </a:moveTo>
                <a:lnTo>
                  <a:pt x="484" y="332"/>
                </a:lnTo>
                <a:lnTo>
                  <a:pt x="470" y="332"/>
                </a:lnTo>
                <a:lnTo>
                  <a:pt x="470" y="344"/>
                </a:lnTo>
                <a:lnTo>
                  <a:pt x="484" y="344"/>
                </a:lnTo>
                <a:lnTo>
                  <a:pt x="484" y="339"/>
                </a:lnTo>
                <a:moveTo>
                  <a:pt x="127" y="337"/>
                </a:moveTo>
                <a:lnTo>
                  <a:pt x="127" y="332"/>
                </a:lnTo>
                <a:lnTo>
                  <a:pt x="113" y="332"/>
                </a:lnTo>
                <a:lnTo>
                  <a:pt x="113" y="344"/>
                </a:lnTo>
                <a:lnTo>
                  <a:pt x="127" y="344"/>
                </a:lnTo>
                <a:lnTo>
                  <a:pt x="127" y="337"/>
                </a:lnTo>
                <a:moveTo>
                  <a:pt x="246" y="417"/>
                </a:moveTo>
                <a:lnTo>
                  <a:pt x="246" y="410"/>
                </a:lnTo>
                <a:lnTo>
                  <a:pt x="232" y="410"/>
                </a:lnTo>
                <a:lnTo>
                  <a:pt x="232" y="424"/>
                </a:lnTo>
                <a:lnTo>
                  <a:pt x="246" y="424"/>
                </a:lnTo>
                <a:lnTo>
                  <a:pt x="246" y="417"/>
                </a:lnTo>
                <a:moveTo>
                  <a:pt x="365" y="417"/>
                </a:moveTo>
                <a:lnTo>
                  <a:pt x="365" y="410"/>
                </a:lnTo>
                <a:lnTo>
                  <a:pt x="351" y="410"/>
                </a:lnTo>
                <a:lnTo>
                  <a:pt x="351" y="424"/>
                </a:lnTo>
                <a:lnTo>
                  <a:pt x="365" y="424"/>
                </a:lnTo>
                <a:lnTo>
                  <a:pt x="365" y="417"/>
                </a:lnTo>
                <a:moveTo>
                  <a:pt x="484" y="417"/>
                </a:moveTo>
                <a:lnTo>
                  <a:pt x="484" y="410"/>
                </a:lnTo>
                <a:lnTo>
                  <a:pt x="470" y="410"/>
                </a:lnTo>
                <a:lnTo>
                  <a:pt x="470" y="424"/>
                </a:lnTo>
                <a:lnTo>
                  <a:pt x="484" y="424"/>
                </a:lnTo>
                <a:lnTo>
                  <a:pt x="484" y="417"/>
                </a:lnTo>
                <a:moveTo>
                  <a:pt x="127" y="417"/>
                </a:moveTo>
                <a:lnTo>
                  <a:pt x="127" y="410"/>
                </a:lnTo>
                <a:lnTo>
                  <a:pt x="113" y="410"/>
                </a:lnTo>
                <a:lnTo>
                  <a:pt x="113" y="424"/>
                </a:lnTo>
                <a:lnTo>
                  <a:pt x="127" y="424"/>
                </a:lnTo>
                <a:lnTo>
                  <a:pt x="127" y="417"/>
                </a:lnTo>
                <a:moveTo>
                  <a:pt x="246" y="497"/>
                </a:moveTo>
                <a:lnTo>
                  <a:pt x="246" y="490"/>
                </a:lnTo>
                <a:lnTo>
                  <a:pt x="232" y="490"/>
                </a:lnTo>
                <a:lnTo>
                  <a:pt x="232" y="504"/>
                </a:lnTo>
                <a:lnTo>
                  <a:pt x="246" y="504"/>
                </a:lnTo>
                <a:lnTo>
                  <a:pt x="246" y="497"/>
                </a:lnTo>
                <a:moveTo>
                  <a:pt x="365" y="497"/>
                </a:moveTo>
                <a:lnTo>
                  <a:pt x="365" y="490"/>
                </a:lnTo>
                <a:lnTo>
                  <a:pt x="351" y="490"/>
                </a:lnTo>
                <a:lnTo>
                  <a:pt x="351" y="504"/>
                </a:lnTo>
                <a:lnTo>
                  <a:pt x="365" y="504"/>
                </a:lnTo>
                <a:lnTo>
                  <a:pt x="365" y="497"/>
                </a:lnTo>
                <a:moveTo>
                  <a:pt x="127" y="495"/>
                </a:moveTo>
                <a:lnTo>
                  <a:pt x="127" y="490"/>
                </a:lnTo>
                <a:lnTo>
                  <a:pt x="113" y="490"/>
                </a:lnTo>
                <a:lnTo>
                  <a:pt x="113" y="504"/>
                </a:lnTo>
                <a:lnTo>
                  <a:pt x="127" y="504"/>
                </a:lnTo>
                <a:lnTo>
                  <a:pt x="127" y="495"/>
                </a:lnTo>
              </a:path>
            </a:pathLst>
          </a:custGeom>
          <a:noFill/>
          <a:ln w="12700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srgbClr val="505050"/>
              </a:solidFill>
              <a:latin typeface="Segoe UI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E97EC1-4585-D568-9CF3-0A47A635A48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3287007" y="1740060"/>
            <a:ext cx="1" cy="461663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4E2812F-FCE2-3E33-4369-441C61686106}"/>
              </a:ext>
            </a:extLst>
          </p:cNvPr>
          <p:cNvCxnSpPr>
            <a:stCxn id="27" idx="3"/>
            <a:endCxn id="21" idx="2"/>
          </p:cNvCxnSpPr>
          <p:nvPr/>
        </p:nvCxnSpPr>
        <p:spPr>
          <a:xfrm flipV="1">
            <a:off x="3065462" y="2729103"/>
            <a:ext cx="137160" cy="628317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E3CC27F-9B2B-5B33-6890-C70AD8FB01BE}"/>
              </a:ext>
            </a:extLst>
          </p:cNvPr>
          <p:cNvCxnSpPr>
            <a:cxnSpLocks/>
            <a:stCxn id="31" idx="1"/>
            <a:endCxn id="21" idx="2"/>
          </p:cNvCxnSpPr>
          <p:nvPr/>
        </p:nvCxnSpPr>
        <p:spPr>
          <a:xfrm rot="10800000">
            <a:off x="3371799" y="2729103"/>
            <a:ext cx="137160" cy="627425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E61866-233F-B4ED-2234-E38B9831B651}"/>
              </a:ext>
            </a:extLst>
          </p:cNvPr>
          <p:cNvGrpSpPr/>
          <p:nvPr/>
        </p:nvGrpSpPr>
        <p:grpSpPr>
          <a:xfrm>
            <a:off x="3513978" y="3809138"/>
            <a:ext cx="400192" cy="400192"/>
            <a:chOff x="9475351" y="4318420"/>
            <a:chExt cx="533589" cy="53358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55EC679-41E7-6FB5-DF82-D65DE0C7D9B2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>
                <a:alpha val="1000"/>
              </a:schemeClr>
            </a:solidFill>
            <a:ln w="762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4C9160B-1087-AF18-4434-5CCF0A96C196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Database_EFC7" title="Icon of a cylinder">
              <a:extLst>
                <a:ext uri="{FF2B5EF4-FFF2-40B4-BE49-F238E27FC236}">
                  <a16:creationId xmlns:a16="http://schemas.microsoft.com/office/drawing/2014/main" id="{1A02B7E0-9B31-0F1C-AB9A-9028AB421AA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89AC333B-F3C4-FA24-29F6-B014421C8DF7}"/>
              </a:ext>
            </a:extLst>
          </p:cNvPr>
          <p:cNvSpPr txBox="1">
            <a:spLocks/>
          </p:cNvSpPr>
          <p:nvPr/>
        </p:nvSpPr>
        <p:spPr>
          <a:xfrm>
            <a:off x="3577335" y="3683141"/>
            <a:ext cx="273479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etcd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0C016BE-4B88-59B3-39DE-F291A8C4AC24}"/>
              </a:ext>
            </a:extLst>
          </p:cNvPr>
          <p:cNvSpPr/>
          <p:nvPr/>
        </p:nvSpPr>
        <p:spPr bwMode="auto">
          <a:xfrm>
            <a:off x="3719722" y="3987515"/>
            <a:ext cx="400192" cy="400192"/>
          </a:xfrm>
          <a:prstGeom prst="roundRect">
            <a:avLst>
              <a:gd name="adj" fmla="val 3125"/>
            </a:avLst>
          </a:prstGeom>
          <a:solidFill>
            <a:schemeClr val="bg1">
              <a:alpha val="1000"/>
            </a:schemeClr>
          </a:solidFill>
          <a:ln w="762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4CD3F3-99B3-3EDE-8652-C2BAB1580D15}"/>
              </a:ext>
            </a:extLst>
          </p:cNvPr>
          <p:cNvSpPr/>
          <p:nvPr/>
        </p:nvSpPr>
        <p:spPr bwMode="auto">
          <a:xfrm>
            <a:off x="3720935" y="3988728"/>
            <a:ext cx="397764" cy="397764"/>
          </a:xfrm>
          <a:prstGeom prst="roundRect">
            <a:avLst>
              <a:gd name="adj" fmla="val 4203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Database_EFC7" title="Icon of a cylinder">
            <a:extLst>
              <a:ext uri="{FF2B5EF4-FFF2-40B4-BE49-F238E27FC236}">
                <a16:creationId xmlns:a16="http://schemas.microsoft.com/office/drawing/2014/main" id="{331DFF8D-DE84-3C07-A972-415C29A4A0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28991" y="4069551"/>
            <a:ext cx="181652" cy="236118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solidFill>
            <a:srgbClr val="FFFFFF"/>
          </a:solidFill>
          <a:ln w="127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39AB135-4664-4404-153E-F656968CC987}"/>
              </a:ext>
            </a:extLst>
          </p:cNvPr>
          <p:cNvSpPr/>
          <p:nvPr/>
        </p:nvSpPr>
        <p:spPr bwMode="auto">
          <a:xfrm>
            <a:off x="3925466" y="4165891"/>
            <a:ext cx="400192" cy="400192"/>
          </a:xfrm>
          <a:prstGeom prst="roundRect">
            <a:avLst>
              <a:gd name="adj" fmla="val 3125"/>
            </a:avLst>
          </a:prstGeom>
          <a:solidFill>
            <a:schemeClr val="bg1">
              <a:alpha val="1000"/>
            </a:schemeClr>
          </a:solidFill>
          <a:ln w="762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E360B7A-3E1A-712A-A7DB-41D42CA2336D}"/>
              </a:ext>
            </a:extLst>
          </p:cNvPr>
          <p:cNvSpPr/>
          <p:nvPr/>
        </p:nvSpPr>
        <p:spPr bwMode="auto">
          <a:xfrm>
            <a:off x="3926679" y="4167104"/>
            <a:ext cx="397764" cy="397764"/>
          </a:xfrm>
          <a:prstGeom prst="roundRect">
            <a:avLst>
              <a:gd name="adj" fmla="val 4203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Database_EFC7" title="Icon of a cylinder">
            <a:extLst>
              <a:ext uri="{FF2B5EF4-FFF2-40B4-BE49-F238E27FC236}">
                <a16:creationId xmlns:a16="http://schemas.microsoft.com/office/drawing/2014/main" id="{BFEE3D8A-9571-9D3D-3F4B-BF14476C98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34735" y="4247927"/>
            <a:ext cx="181652" cy="236118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solidFill>
            <a:srgbClr val="FFFFFF"/>
          </a:solidFill>
          <a:ln w="127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srgbClr val="505050"/>
              </a:solidFill>
              <a:latin typeface="Segoe UI"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0807EA-3CB1-8ACF-C0BC-10236B72C387}"/>
              </a:ext>
            </a:extLst>
          </p:cNvPr>
          <p:cNvCxnSpPr>
            <a:stCxn id="21" idx="3"/>
            <a:endCxn id="43" idx="0"/>
          </p:cNvCxnSpPr>
          <p:nvPr/>
        </p:nvCxnSpPr>
        <p:spPr>
          <a:xfrm>
            <a:off x="3487307" y="2529008"/>
            <a:ext cx="548640" cy="1458507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A4470F26-9AD8-F810-441D-11A3E0D1855A}"/>
              </a:ext>
            </a:extLst>
          </p:cNvPr>
          <p:cNvSpPr txBox="1">
            <a:spLocks/>
          </p:cNvSpPr>
          <p:nvPr/>
        </p:nvSpPr>
        <p:spPr>
          <a:xfrm>
            <a:off x="2400685" y="1896335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Master node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917FEF0-87CE-52D8-CD7B-247A92AF708B}"/>
              </a:ext>
            </a:extLst>
          </p:cNvPr>
          <p:cNvSpPr/>
          <p:nvPr/>
        </p:nvSpPr>
        <p:spPr bwMode="auto">
          <a:xfrm>
            <a:off x="4699269" y="1069401"/>
            <a:ext cx="1924642" cy="1739329"/>
          </a:xfrm>
          <a:prstGeom prst="roundRect">
            <a:avLst>
              <a:gd name="adj" fmla="val 3125"/>
            </a:avLst>
          </a:prstGeom>
          <a:solidFill>
            <a:schemeClr val="bg1">
              <a:alpha val="2000"/>
            </a:schemeClr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68002FC9-63D1-F384-B3CA-97AC7ECD341C}"/>
              </a:ext>
            </a:extLst>
          </p:cNvPr>
          <p:cNvSpPr txBox="1">
            <a:spLocks/>
          </p:cNvSpPr>
          <p:nvPr/>
        </p:nvSpPr>
        <p:spPr>
          <a:xfrm>
            <a:off x="4699269" y="922163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Worker node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F077222-66D4-A9A8-E760-3CE44FE8AD8C}"/>
              </a:ext>
            </a:extLst>
          </p:cNvPr>
          <p:cNvSpPr/>
          <p:nvPr/>
        </p:nvSpPr>
        <p:spPr bwMode="auto">
          <a:xfrm>
            <a:off x="5086023" y="1266297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6" name="IoT_Hub" title="Icon of circles connecting to a center circle surrounded by brackets">
            <a:extLst>
              <a:ext uri="{FF2B5EF4-FFF2-40B4-BE49-F238E27FC236}">
                <a16:creationId xmlns:a16="http://schemas.microsoft.com/office/drawing/2014/main" id="{6E93E93C-91DA-8130-F6B5-BAD91830F4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34819" y="1315093"/>
            <a:ext cx="302600" cy="302600"/>
          </a:xfrm>
          <a:custGeom>
            <a:avLst/>
            <a:gdLst>
              <a:gd name="T0" fmla="*/ 274 w 360"/>
              <a:gd name="T1" fmla="*/ 0 h 360"/>
              <a:gd name="T2" fmla="*/ 360 w 360"/>
              <a:gd name="T3" fmla="*/ 0 h 360"/>
              <a:gd name="T4" fmla="*/ 360 w 360"/>
              <a:gd name="T5" fmla="*/ 85 h 360"/>
              <a:gd name="T6" fmla="*/ 0 w 360"/>
              <a:gd name="T7" fmla="*/ 275 h 360"/>
              <a:gd name="T8" fmla="*/ 0 w 360"/>
              <a:gd name="T9" fmla="*/ 360 h 360"/>
              <a:gd name="T10" fmla="*/ 85 w 360"/>
              <a:gd name="T11" fmla="*/ 360 h 360"/>
              <a:gd name="T12" fmla="*/ 196 w 360"/>
              <a:gd name="T13" fmla="*/ 176 h 360"/>
              <a:gd name="T14" fmla="*/ 235 w 360"/>
              <a:gd name="T15" fmla="*/ 215 h 360"/>
              <a:gd name="T16" fmla="*/ 274 w 360"/>
              <a:gd name="T17" fmla="*/ 176 h 360"/>
              <a:gd name="T18" fmla="*/ 235 w 360"/>
              <a:gd name="T19" fmla="*/ 137 h 360"/>
              <a:gd name="T20" fmla="*/ 196 w 360"/>
              <a:gd name="T21" fmla="*/ 176 h 360"/>
              <a:gd name="T22" fmla="*/ 263 w 360"/>
              <a:gd name="T23" fmla="*/ 260 h 360"/>
              <a:gd name="T24" fmla="*/ 290 w 360"/>
              <a:gd name="T25" fmla="*/ 286 h 360"/>
              <a:gd name="T26" fmla="*/ 316 w 360"/>
              <a:gd name="T27" fmla="*/ 260 h 360"/>
              <a:gd name="T28" fmla="*/ 290 w 360"/>
              <a:gd name="T29" fmla="*/ 233 h 360"/>
              <a:gd name="T30" fmla="*/ 263 w 360"/>
              <a:gd name="T31" fmla="*/ 260 h 360"/>
              <a:gd name="T32" fmla="*/ 123 w 360"/>
              <a:gd name="T33" fmla="*/ 258 h 360"/>
              <a:gd name="T34" fmla="*/ 144 w 360"/>
              <a:gd name="T35" fmla="*/ 279 h 360"/>
              <a:gd name="T36" fmla="*/ 165 w 360"/>
              <a:gd name="T37" fmla="*/ 258 h 360"/>
              <a:gd name="T38" fmla="*/ 144 w 360"/>
              <a:gd name="T39" fmla="*/ 236 h 360"/>
              <a:gd name="T40" fmla="*/ 123 w 360"/>
              <a:gd name="T41" fmla="*/ 258 h 360"/>
              <a:gd name="T42" fmla="*/ 32 w 360"/>
              <a:gd name="T43" fmla="*/ 170 h 360"/>
              <a:gd name="T44" fmla="*/ 59 w 360"/>
              <a:gd name="T45" fmla="*/ 196 h 360"/>
              <a:gd name="T46" fmla="*/ 85 w 360"/>
              <a:gd name="T47" fmla="*/ 170 h 360"/>
              <a:gd name="T48" fmla="*/ 59 w 360"/>
              <a:gd name="T49" fmla="*/ 143 h 360"/>
              <a:gd name="T50" fmla="*/ 32 w 360"/>
              <a:gd name="T51" fmla="*/ 170 h 360"/>
              <a:gd name="T52" fmla="*/ 133 w 360"/>
              <a:gd name="T53" fmla="*/ 74 h 360"/>
              <a:gd name="T54" fmla="*/ 160 w 360"/>
              <a:gd name="T55" fmla="*/ 100 h 360"/>
              <a:gd name="T56" fmla="*/ 187 w 360"/>
              <a:gd name="T57" fmla="*/ 74 h 360"/>
              <a:gd name="T58" fmla="*/ 160 w 360"/>
              <a:gd name="T59" fmla="*/ 47 h 360"/>
              <a:gd name="T60" fmla="*/ 133 w 360"/>
              <a:gd name="T61" fmla="*/ 74 h 360"/>
              <a:gd name="T62" fmla="*/ 176 w 360"/>
              <a:gd name="T63" fmla="*/ 95 h 360"/>
              <a:gd name="T64" fmla="*/ 214 w 360"/>
              <a:gd name="T65" fmla="*/ 143 h 360"/>
              <a:gd name="T66" fmla="*/ 274 w 360"/>
              <a:gd name="T67" fmla="*/ 238 h 360"/>
              <a:gd name="T68" fmla="*/ 256 w 360"/>
              <a:gd name="T69" fmla="*/ 211 h 360"/>
              <a:gd name="T70" fmla="*/ 161 w 360"/>
              <a:gd name="T71" fmla="*/ 245 h 360"/>
              <a:gd name="T72" fmla="*/ 208 w 360"/>
              <a:gd name="T73" fmla="*/ 204 h 360"/>
              <a:gd name="T74" fmla="*/ 85 w 360"/>
              <a:gd name="T75" fmla="*/ 173 h 360"/>
              <a:gd name="T76" fmla="*/ 196 w 360"/>
              <a:gd name="T77" fmla="*/ 176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0" h="360">
                <a:moveTo>
                  <a:pt x="274" y="0"/>
                </a:moveTo>
                <a:cubicBezTo>
                  <a:pt x="360" y="0"/>
                  <a:pt x="360" y="0"/>
                  <a:pt x="360" y="0"/>
                </a:cubicBezTo>
                <a:cubicBezTo>
                  <a:pt x="360" y="85"/>
                  <a:pt x="360" y="85"/>
                  <a:pt x="360" y="85"/>
                </a:cubicBezTo>
                <a:moveTo>
                  <a:pt x="0" y="275"/>
                </a:moveTo>
                <a:cubicBezTo>
                  <a:pt x="0" y="360"/>
                  <a:pt x="0" y="360"/>
                  <a:pt x="0" y="360"/>
                </a:cubicBezTo>
                <a:cubicBezTo>
                  <a:pt x="85" y="360"/>
                  <a:pt x="85" y="360"/>
                  <a:pt x="85" y="360"/>
                </a:cubicBezTo>
                <a:moveTo>
                  <a:pt x="196" y="176"/>
                </a:moveTo>
                <a:cubicBezTo>
                  <a:pt x="196" y="198"/>
                  <a:pt x="213" y="215"/>
                  <a:pt x="235" y="215"/>
                </a:cubicBezTo>
                <a:cubicBezTo>
                  <a:pt x="256" y="215"/>
                  <a:pt x="274" y="198"/>
                  <a:pt x="274" y="176"/>
                </a:cubicBezTo>
                <a:cubicBezTo>
                  <a:pt x="274" y="155"/>
                  <a:pt x="256" y="137"/>
                  <a:pt x="235" y="137"/>
                </a:cubicBezTo>
                <a:cubicBezTo>
                  <a:pt x="213" y="137"/>
                  <a:pt x="196" y="155"/>
                  <a:pt x="196" y="176"/>
                </a:cubicBezTo>
                <a:close/>
                <a:moveTo>
                  <a:pt x="263" y="260"/>
                </a:moveTo>
                <a:cubicBezTo>
                  <a:pt x="263" y="274"/>
                  <a:pt x="275" y="286"/>
                  <a:pt x="290" y="286"/>
                </a:cubicBezTo>
                <a:cubicBezTo>
                  <a:pt x="304" y="286"/>
                  <a:pt x="316" y="274"/>
                  <a:pt x="316" y="260"/>
                </a:cubicBezTo>
                <a:cubicBezTo>
                  <a:pt x="316" y="245"/>
                  <a:pt x="304" y="233"/>
                  <a:pt x="290" y="233"/>
                </a:cubicBezTo>
                <a:cubicBezTo>
                  <a:pt x="275" y="233"/>
                  <a:pt x="263" y="245"/>
                  <a:pt x="263" y="260"/>
                </a:cubicBezTo>
                <a:close/>
                <a:moveTo>
                  <a:pt x="123" y="258"/>
                </a:moveTo>
                <a:cubicBezTo>
                  <a:pt x="123" y="270"/>
                  <a:pt x="132" y="279"/>
                  <a:pt x="144" y="279"/>
                </a:cubicBezTo>
                <a:cubicBezTo>
                  <a:pt x="156" y="279"/>
                  <a:pt x="165" y="270"/>
                  <a:pt x="165" y="258"/>
                </a:cubicBezTo>
                <a:cubicBezTo>
                  <a:pt x="165" y="246"/>
                  <a:pt x="156" y="236"/>
                  <a:pt x="144" y="236"/>
                </a:cubicBezTo>
                <a:cubicBezTo>
                  <a:pt x="132" y="236"/>
                  <a:pt x="123" y="246"/>
                  <a:pt x="123" y="258"/>
                </a:cubicBezTo>
                <a:close/>
                <a:moveTo>
                  <a:pt x="32" y="170"/>
                </a:moveTo>
                <a:cubicBezTo>
                  <a:pt x="32" y="184"/>
                  <a:pt x="44" y="196"/>
                  <a:pt x="59" y="196"/>
                </a:cubicBezTo>
                <a:cubicBezTo>
                  <a:pt x="73" y="196"/>
                  <a:pt x="85" y="184"/>
                  <a:pt x="85" y="170"/>
                </a:cubicBezTo>
                <a:cubicBezTo>
                  <a:pt x="85" y="155"/>
                  <a:pt x="73" y="143"/>
                  <a:pt x="59" y="143"/>
                </a:cubicBezTo>
                <a:cubicBezTo>
                  <a:pt x="44" y="143"/>
                  <a:pt x="32" y="155"/>
                  <a:pt x="32" y="170"/>
                </a:cubicBezTo>
                <a:close/>
                <a:moveTo>
                  <a:pt x="133" y="74"/>
                </a:moveTo>
                <a:cubicBezTo>
                  <a:pt x="133" y="88"/>
                  <a:pt x="145" y="100"/>
                  <a:pt x="160" y="100"/>
                </a:cubicBezTo>
                <a:cubicBezTo>
                  <a:pt x="175" y="100"/>
                  <a:pt x="187" y="88"/>
                  <a:pt x="187" y="74"/>
                </a:cubicBezTo>
                <a:cubicBezTo>
                  <a:pt x="187" y="59"/>
                  <a:pt x="175" y="47"/>
                  <a:pt x="160" y="47"/>
                </a:cubicBezTo>
                <a:cubicBezTo>
                  <a:pt x="145" y="47"/>
                  <a:pt x="133" y="59"/>
                  <a:pt x="133" y="74"/>
                </a:cubicBezTo>
                <a:close/>
                <a:moveTo>
                  <a:pt x="176" y="95"/>
                </a:moveTo>
                <a:cubicBezTo>
                  <a:pt x="214" y="143"/>
                  <a:pt x="214" y="143"/>
                  <a:pt x="214" y="143"/>
                </a:cubicBezTo>
                <a:moveTo>
                  <a:pt x="274" y="238"/>
                </a:moveTo>
                <a:cubicBezTo>
                  <a:pt x="256" y="211"/>
                  <a:pt x="256" y="211"/>
                  <a:pt x="256" y="211"/>
                </a:cubicBezTo>
                <a:moveTo>
                  <a:pt x="161" y="245"/>
                </a:moveTo>
                <a:cubicBezTo>
                  <a:pt x="208" y="204"/>
                  <a:pt x="208" y="204"/>
                  <a:pt x="208" y="204"/>
                </a:cubicBezTo>
                <a:moveTo>
                  <a:pt x="85" y="173"/>
                </a:moveTo>
                <a:cubicBezTo>
                  <a:pt x="196" y="176"/>
                  <a:pt x="196" y="176"/>
                  <a:pt x="196" y="176"/>
                </a:cubicBezTo>
              </a:path>
            </a:pathLst>
          </a:custGeom>
          <a:noFill/>
          <a:ln w="12700" cap="sq">
            <a:solidFill>
              <a:srgbClr val="0078D4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72199250-2D0C-B36F-3C0F-250A1EC992BD}"/>
              </a:ext>
            </a:extLst>
          </p:cNvPr>
          <p:cNvSpPr txBox="1">
            <a:spLocks/>
          </p:cNvSpPr>
          <p:nvPr/>
        </p:nvSpPr>
        <p:spPr>
          <a:xfrm>
            <a:off x="5060359" y="1139109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kubelet</a:t>
            </a:r>
            <a:endParaRPr lang="en-US" sz="600" spc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FDE8E3-5D66-E47D-1406-08FE0F0D84D7}"/>
              </a:ext>
            </a:extLst>
          </p:cNvPr>
          <p:cNvSpPr/>
          <p:nvPr/>
        </p:nvSpPr>
        <p:spPr bwMode="auto">
          <a:xfrm>
            <a:off x="5349820" y="1294119"/>
            <a:ext cx="107258" cy="120259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243B7E-D55E-D702-E5E1-705656D6DD36}"/>
              </a:ext>
            </a:extLst>
          </p:cNvPr>
          <p:cNvSpPr/>
          <p:nvPr/>
        </p:nvSpPr>
        <p:spPr bwMode="auto">
          <a:xfrm>
            <a:off x="5116344" y="1522177"/>
            <a:ext cx="107258" cy="120259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0F6896D-1F95-A9AD-B46D-11D8A4869B8B}"/>
              </a:ext>
            </a:extLst>
          </p:cNvPr>
          <p:cNvSpPr/>
          <p:nvPr/>
        </p:nvSpPr>
        <p:spPr bwMode="auto">
          <a:xfrm>
            <a:off x="5837370" y="1266297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2" name="Move_E7C2" title="Icon of four arrows pointing away from eachother">
            <a:extLst>
              <a:ext uri="{FF2B5EF4-FFF2-40B4-BE49-F238E27FC236}">
                <a16:creationId xmlns:a16="http://schemas.microsoft.com/office/drawing/2014/main" id="{4D727108-8C88-37C2-444C-434D59C3B6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5149" y="1344046"/>
            <a:ext cx="244634" cy="244694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12700" cap="sq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EC435F9-E218-AAAF-BBB5-E431EC9D40A1}"/>
              </a:ext>
            </a:extLst>
          </p:cNvPr>
          <p:cNvSpPr txBox="1">
            <a:spLocks/>
          </p:cNvSpPr>
          <p:nvPr/>
        </p:nvSpPr>
        <p:spPr>
          <a:xfrm>
            <a:off x="5811706" y="1139109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</a:t>
            </a: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-proxy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D0E2CFE-943D-2689-FBA8-4C3AC1B76991}"/>
              </a:ext>
            </a:extLst>
          </p:cNvPr>
          <p:cNvSpPr/>
          <p:nvPr/>
        </p:nvSpPr>
        <p:spPr bwMode="auto">
          <a:xfrm>
            <a:off x="4798671" y="1934416"/>
            <a:ext cx="1725836" cy="757304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70AEAB30-78C4-5A6B-86BC-B109195814A9}"/>
              </a:ext>
            </a:extLst>
          </p:cNvPr>
          <p:cNvSpPr txBox="1">
            <a:spLocks/>
          </p:cNvSpPr>
          <p:nvPr/>
        </p:nvSpPr>
        <p:spPr>
          <a:xfrm>
            <a:off x="4798672" y="1711626"/>
            <a:ext cx="451115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 runtime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DD72C0D-1977-1320-606D-EB304E997660}"/>
              </a:ext>
            </a:extLst>
          </p:cNvPr>
          <p:cNvSpPr/>
          <p:nvPr/>
        </p:nvSpPr>
        <p:spPr bwMode="auto">
          <a:xfrm>
            <a:off x="4888730" y="2172992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259C3BD-E631-3D9E-2213-DEE43CCDBBD2}"/>
              </a:ext>
            </a:extLst>
          </p:cNvPr>
          <p:cNvSpPr/>
          <p:nvPr/>
        </p:nvSpPr>
        <p:spPr bwMode="auto">
          <a:xfrm>
            <a:off x="5708332" y="2172992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155915A-A776-247D-F8D3-B1DFF702488A}"/>
              </a:ext>
            </a:extLst>
          </p:cNvPr>
          <p:cNvSpPr txBox="1">
            <a:spLocks/>
          </p:cNvSpPr>
          <p:nvPr/>
        </p:nvSpPr>
        <p:spPr>
          <a:xfrm>
            <a:off x="4888730" y="204307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DC775A4-E4E0-F8BB-EC7F-CFED9A03ECEA}"/>
              </a:ext>
            </a:extLst>
          </p:cNvPr>
          <p:cNvSpPr txBox="1">
            <a:spLocks/>
          </p:cNvSpPr>
          <p:nvPr/>
        </p:nvSpPr>
        <p:spPr>
          <a:xfrm>
            <a:off x="5708332" y="204307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16DC356A-2ADD-5AFA-8616-9D55336F1FA9}"/>
              </a:ext>
            </a:extLst>
          </p:cNvPr>
          <p:cNvSpPr txBox="1">
            <a:spLocks/>
          </p:cNvSpPr>
          <p:nvPr/>
        </p:nvSpPr>
        <p:spPr>
          <a:xfrm>
            <a:off x="5026231" y="2212631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0538F90-AB69-C2A2-306F-02D0E02339DA}"/>
              </a:ext>
            </a:extLst>
          </p:cNvPr>
          <p:cNvSpPr txBox="1">
            <a:spLocks/>
          </p:cNvSpPr>
          <p:nvPr/>
        </p:nvSpPr>
        <p:spPr>
          <a:xfrm>
            <a:off x="5845834" y="2212631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116D0A3-35EF-BCA1-AD69-53A6471F3320}"/>
              </a:ext>
            </a:extLst>
          </p:cNvPr>
          <p:cNvGrpSpPr/>
          <p:nvPr/>
        </p:nvGrpSpPr>
        <p:grpSpPr>
          <a:xfrm>
            <a:off x="4999023" y="2350704"/>
            <a:ext cx="505530" cy="150329"/>
            <a:chOff x="8773830" y="4177977"/>
            <a:chExt cx="757312" cy="22520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ADF05EC-58F2-32DA-7CEE-822969BD437D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3588C81-625B-848F-869D-2A228E37DAE6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436C6FF-180A-6686-3CE4-11AC11554690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3EA782C-F313-1CA2-B914-72F0E36DE473}"/>
              </a:ext>
            </a:extLst>
          </p:cNvPr>
          <p:cNvGrpSpPr/>
          <p:nvPr/>
        </p:nvGrpSpPr>
        <p:grpSpPr>
          <a:xfrm>
            <a:off x="5818625" y="2350704"/>
            <a:ext cx="505530" cy="150329"/>
            <a:chOff x="8773830" y="4177977"/>
            <a:chExt cx="757312" cy="22520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9D1011-5929-F337-C445-0D3D604A11AF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3D7592-4A0E-7938-171C-3DC4DF0FE1EC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2B3BD00-1DF7-73FE-5580-0DD124017481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D0E372-FAF1-C98E-0362-DFE03D0BB97E}"/>
              </a:ext>
            </a:extLst>
          </p:cNvPr>
          <p:cNvCxnSpPr>
            <a:cxnSpLocks/>
          </p:cNvCxnSpPr>
          <p:nvPr/>
        </p:nvCxnSpPr>
        <p:spPr>
          <a:xfrm flipH="1">
            <a:off x="5135185" y="1666489"/>
            <a:ext cx="1" cy="54864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4BBE382-30C4-97B6-A8EB-46A862B39627}"/>
              </a:ext>
            </a:extLst>
          </p:cNvPr>
          <p:cNvCxnSpPr>
            <a:cxnSpLocks/>
          </p:cNvCxnSpPr>
          <p:nvPr/>
        </p:nvCxnSpPr>
        <p:spPr>
          <a:xfrm flipH="1">
            <a:off x="6188809" y="1666489"/>
            <a:ext cx="1" cy="47594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B0025BF-6609-495D-8EF8-99D905C924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62" y="1606946"/>
            <a:ext cx="546141" cy="665226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A631DB2-413C-205C-4639-4C09FA03775C}"/>
              </a:ext>
            </a:extLst>
          </p:cNvPr>
          <p:cNvCxnSpPr>
            <a:cxnSpLocks/>
          </p:cNvCxnSpPr>
          <p:nvPr/>
        </p:nvCxnSpPr>
        <p:spPr>
          <a:xfrm rot="5400000">
            <a:off x="5467177" y="1570477"/>
            <a:ext cx="473202" cy="665226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EBF9A62-980B-6ABD-A606-DC394D313934}"/>
              </a:ext>
            </a:extLst>
          </p:cNvPr>
          <p:cNvSpPr/>
          <p:nvPr/>
        </p:nvSpPr>
        <p:spPr bwMode="auto">
          <a:xfrm>
            <a:off x="4699269" y="3250056"/>
            <a:ext cx="1924642" cy="173932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FF050920-3745-4050-D40A-4ECFB179573A}"/>
              </a:ext>
            </a:extLst>
          </p:cNvPr>
          <p:cNvSpPr txBox="1">
            <a:spLocks/>
          </p:cNvSpPr>
          <p:nvPr/>
        </p:nvSpPr>
        <p:spPr>
          <a:xfrm>
            <a:off x="4699269" y="3102819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Worker node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9EBA26D-5C1F-C835-56F0-604F3617BA56}"/>
              </a:ext>
            </a:extLst>
          </p:cNvPr>
          <p:cNvSpPr/>
          <p:nvPr/>
        </p:nvSpPr>
        <p:spPr bwMode="auto">
          <a:xfrm>
            <a:off x="5086023" y="3446953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89" name="IoT_Hub" title="Icon of circles connecting to a center circle surrounded by brackets">
            <a:extLst>
              <a:ext uri="{FF2B5EF4-FFF2-40B4-BE49-F238E27FC236}">
                <a16:creationId xmlns:a16="http://schemas.microsoft.com/office/drawing/2014/main" id="{7F75F153-B7EC-BB88-C93D-F01F40E029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34819" y="3495748"/>
            <a:ext cx="302600" cy="302600"/>
          </a:xfrm>
          <a:custGeom>
            <a:avLst/>
            <a:gdLst>
              <a:gd name="T0" fmla="*/ 274 w 360"/>
              <a:gd name="T1" fmla="*/ 0 h 360"/>
              <a:gd name="T2" fmla="*/ 360 w 360"/>
              <a:gd name="T3" fmla="*/ 0 h 360"/>
              <a:gd name="T4" fmla="*/ 360 w 360"/>
              <a:gd name="T5" fmla="*/ 85 h 360"/>
              <a:gd name="T6" fmla="*/ 0 w 360"/>
              <a:gd name="T7" fmla="*/ 275 h 360"/>
              <a:gd name="T8" fmla="*/ 0 w 360"/>
              <a:gd name="T9" fmla="*/ 360 h 360"/>
              <a:gd name="T10" fmla="*/ 85 w 360"/>
              <a:gd name="T11" fmla="*/ 360 h 360"/>
              <a:gd name="T12" fmla="*/ 196 w 360"/>
              <a:gd name="T13" fmla="*/ 176 h 360"/>
              <a:gd name="T14" fmla="*/ 235 w 360"/>
              <a:gd name="T15" fmla="*/ 215 h 360"/>
              <a:gd name="T16" fmla="*/ 274 w 360"/>
              <a:gd name="T17" fmla="*/ 176 h 360"/>
              <a:gd name="T18" fmla="*/ 235 w 360"/>
              <a:gd name="T19" fmla="*/ 137 h 360"/>
              <a:gd name="T20" fmla="*/ 196 w 360"/>
              <a:gd name="T21" fmla="*/ 176 h 360"/>
              <a:gd name="T22" fmla="*/ 263 w 360"/>
              <a:gd name="T23" fmla="*/ 260 h 360"/>
              <a:gd name="T24" fmla="*/ 290 w 360"/>
              <a:gd name="T25" fmla="*/ 286 h 360"/>
              <a:gd name="T26" fmla="*/ 316 w 360"/>
              <a:gd name="T27" fmla="*/ 260 h 360"/>
              <a:gd name="T28" fmla="*/ 290 w 360"/>
              <a:gd name="T29" fmla="*/ 233 h 360"/>
              <a:gd name="T30" fmla="*/ 263 w 360"/>
              <a:gd name="T31" fmla="*/ 260 h 360"/>
              <a:gd name="T32" fmla="*/ 123 w 360"/>
              <a:gd name="T33" fmla="*/ 258 h 360"/>
              <a:gd name="T34" fmla="*/ 144 w 360"/>
              <a:gd name="T35" fmla="*/ 279 h 360"/>
              <a:gd name="T36" fmla="*/ 165 w 360"/>
              <a:gd name="T37" fmla="*/ 258 h 360"/>
              <a:gd name="T38" fmla="*/ 144 w 360"/>
              <a:gd name="T39" fmla="*/ 236 h 360"/>
              <a:gd name="T40" fmla="*/ 123 w 360"/>
              <a:gd name="T41" fmla="*/ 258 h 360"/>
              <a:gd name="T42" fmla="*/ 32 w 360"/>
              <a:gd name="T43" fmla="*/ 170 h 360"/>
              <a:gd name="T44" fmla="*/ 59 w 360"/>
              <a:gd name="T45" fmla="*/ 196 h 360"/>
              <a:gd name="T46" fmla="*/ 85 w 360"/>
              <a:gd name="T47" fmla="*/ 170 h 360"/>
              <a:gd name="T48" fmla="*/ 59 w 360"/>
              <a:gd name="T49" fmla="*/ 143 h 360"/>
              <a:gd name="T50" fmla="*/ 32 w 360"/>
              <a:gd name="T51" fmla="*/ 170 h 360"/>
              <a:gd name="T52" fmla="*/ 133 w 360"/>
              <a:gd name="T53" fmla="*/ 74 h 360"/>
              <a:gd name="T54" fmla="*/ 160 w 360"/>
              <a:gd name="T55" fmla="*/ 100 h 360"/>
              <a:gd name="T56" fmla="*/ 187 w 360"/>
              <a:gd name="T57" fmla="*/ 74 h 360"/>
              <a:gd name="T58" fmla="*/ 160 w 360"/>
              <a:gd name="T59" fmla="*/ 47 h 360"/>
              <a:gd name="T60" fmla="*/ 133 w 360"/>
              <a:gd name="T61" fmla="*/ 74 h 360"/>
              <a:gd name="T62" fmla="*/ 176 w 360"/>
              <a:gd name="T63" fmla="*/ 95 h 360"/>
              <a:gd name="T64" fmla="*/ 214 w 360"/>
              <a:gd name="T65" fmla="*/ 143 h 360"/>
              <a:gd name="T66" fmla="*/ 274 w 360"/>
              <a:gd name="T67" fmla="*/ 238 h 360"/>
              <a:gd name="T68" fmla="*/ 256 w 360"/>
              <a:gd name="T69" fmla="*/ 211 h 360"/>
              <a:gd name="T70" fmla="*/ 161 w 360"/>
              <a:gd name="T71" fmla="*/ 245 h 360"/>
              <a:gd name="T72" fmla="*/ 208 w 360"/>
              <a:gd name="T73" fmla="*/ 204 h 360"/>
              <a:gd name="T74" fmla="*/ 85 w 360"/>
              <a:gd name="T75" fmla="*/ 173 h 360"/>
              <a:gd name="T76" fmla="*/ 196 w 360"/>
              <a:gd name="T77" fmla="*/ 176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0" h="360">
                <a:moveTo>
                  <a:pt x="274" y="0"/>
                </a:moveTo>
                <a:cubicBezTo>
                  <a:pt x="360" y="0"/>
                  <a:pt x="360" y="0"/>
                  <a:pt x="360" y="0"/>
                </a:cubicBezTo>
                <a:cubicBezTo>
                  <a:pt x="360" y="85"/>
                  <a:pt x="360" y="85"/>
                  <a:pt x="360" y="85"/>
                </a:cubicBezTo>
                <a:moveTo>
                  <a:pt x="0" y="275"/>
                </a:moveTo>
                <a:cubicBezTo>
                  <a:pt x="0" y="360"/>
                  <a:pt x="0" y="360"/>
                  <a:pt x="0" y="360"/>
                </a:cubicBezTo>
                <a:cubicBezTo>
                  <a:pt x="85" y="360"/>
                  <a:pt x="85" y="360"/>
                  <a:pt x="85" y="360"/>
                </a:cubicBezTo>
                <a:moveTo>
                  <a:pt x="196" y="176"/>
                </a:moveTo>
                <a:cubicBezTo>
                  <a:pt x="196" y="198"/>
                  <a:pt x="213" y="215"/>
                  <a:pt x="235" y="215"/>
                </a:cubicBezTo>
                <a:cubicBezTo>
                  <a:pt x="256" y="215"/>
                  <a:pt x="274" y="198"/>
                  <a:pt x="274" y="176"/>
                </a:cubicBezTo>
                <a:cubicBezTo>
                  <a:pt x="274" y="155"/>
                  <a:pt x="256" y="137"/>
                  <a:pt x="235" y="137"/>
                </a:cubicBezTo>
                <a:cubicBezTo>
                  <a:pt x="213" y="137"/>
                  <a:pt x="196" y="155"/>
                  <a:pt x="196" y="176"/>
                </a:cubicBezTo>
                <a:close/>
                <a:moveTo>
                  <a:pt x="263" y="260"/>
                </a:moveTo>
                <a:cubicBezTo>
                  <a:pt x="263" y="274"/>
                  <a:pt x="275" y="286"/>
                  <a:pt x="290" y="286"/>
                </a:cubicBezTo>
                <a:cubicBezTo>
                  <a:pt x="304" y="286"/>
                  <a:pt x="316" y="274"/>
                  <a:pt x="316" y="260"/>
                </a:cubicBezTo>
                <a:cubicBezTo>
                  <a:pt x="316" y="245"/>
                  <a:pt x="304" y="233"/>
                  <a:pt x="290" y="233"/>
                </a:cubicBezTo>
                <a:cubicBezTo>
                  <a:pt x="275" y="233"/>
                  <a:pt x="263" y="245"/>
                  <a:pt x="263" y="260"/>
                </a:cubicBezTo>
                <a:close/>
                <a:moveTo>
                  <a:pt x="123" y="258"/>
                </a:moveTo>
                <a:cubicBezTo>
                  <a:pt x="123" y="270"/>
                  <a:pt x="132" y="279"/>
                  <a:pt x="144" y="279"/>
                </a:cubicBezTo>
                <a:cubicBezTo>
                  <a:pt x="156" y="279"/>
                  <a:pt x="165" y="270"/>
                  <a:pt x="165" y="258"/>
                </a:cubicBezTo>
                <a:cubicBezTo>
                  <a:pt x="165" y="246"/>
                  <a:pt x="156" y="236"/>
                  <a:pt x="144" y="236"/>
                </a:cubicBezTo>
                <a:cubicBezTo>
                  <a:pt x="132" y="236"/>
                  <a:pt x="123" y="246"/>
                  <a:pt x="123" y="258"/>
                </a:cubicBezTo>
                <a:close/>
                <a:moveTo>
                  <a:pt x="32" y="170"/>
                </a:moveTo>
                <a:cubicBezTo>
                  <a:pt x="32" y="184"/>
                  <a:pt x="44" y="196"/>
                  <a:pt x="59" y="196"/>
                </a:cubicBezTo>
                <a:cubicBezTo>
                  <a:pt x="73" y="196"/>
                  <a:pt x="85" y="184"/>
                  <a:pt x="85" y="170"/>
                </a:cubicBezTo>
                <a:cubicBezTo>
                  <a:pt x="85" y="155"/>
                  <a:pt x="73" y="143"/>
                  <a:pt x="59" y="143"/>
                </a:cubicBezTo>
                <a:cubicBezTo>
                  <a:pt x="44" y="143"/>
                  <a:pt x="32" y="155"/>
                  <a:pt x="32" y="170"/>
                </a:cubicBezTo>
                <a:close/>
                <a:moveTo>
                  <a:pt x="133" y="74"/>
                </a:moveTo>
                <a:cubicBezTo>
                  <a:pt x="133" y="88"/>
                  <a:pt x="145" y="100"/>
                  <a:pt x="160" y="100"/>
                </a:cubicBezTo>
                <a:cubicBezTo>
                  <a:pt x="175" y="100"/>
                  <a:pt x="187" y="88"/>
                  <a:pt x="187" y="74"/>
                </a:cubicBezTo>
                <a:cubicBezTo>
                  <a:pt x="187" y="59"/>
                  <a:pt x="175" y="47"/>
                  <a:pt x="160" y="47"/>
                </a:cubicBezTo>
                <a:cubicBezTo>
                  <a:pt x="145" y="47"/>
                  <a:pt x="133" y="59"/>
                  <a:pt x="133" y="74"/>
                </a:cubicBezTo>
                <a:close/>
                <a:moveTo>
                  <a:pt x="176" y="95"/>
                </a:moveTo>
                <a:cubicBezTo>
                  <a:pt x="214" y="143"/>
                  <a:pt x="214" y="143"/>
                  <a:pt x="214" y="143"/>
                </a:cubicBezTo>
                <a:moveTo>
                  <a:pt x="274" y="238"/>
                </a:moveTo>
                <a:cubicBezTo>
                  <a:pt x="256" y="211"/>
                  <a:pt x="256" y="211"/>
                  <a:pt x="256" y="211"/>
                </a:cubicBezTo>
                <a:moveTo>
                  <a:pt x="161" y="245"/>
                </a:moveTo>
                <a:cubicBezTo>
                  <a:pt x="208" y="204"/>
                  <a:pt x="208" y="204"/>
                  <a:pt x="208" y="204"/>
                </a:cubicBezTo>
                <a:moveTo>
                  <a:pt x="85" y="173"/>
                </a:moveTo>
                <a:cubicBezTo>
                  <a:pt x="196" y="176"/>
                  <a:pt x="196" y="176"/>
                  <a:pt x="196" y="176"/>
                </a:cubicBezTo>
              </a:path>
            </a:pathLst>
          </a:custGeom>
          <a:noFill/>
          <a:ln w="12700" cap="sq">
            <a:solidFill>
              <a:srgbClr val="0078D4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C025DB0-21F1-C890-B286-23FE8D87BB35}"/>
              </a:ext>
            </a:extLst>
          </p:cNvPr>
          <p:cNvSpPr txBox="1">
            <a:spLocks/>
          </p:cNvSpPr>
          <p:nvPr/>
        </p:nvSpPr>
        <p:spPr>
          <a:xfrm>
            <a:off x="5060359" y="3319765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kubelet</a:t>
            </a:r>
            <a:endParaRPr lang="en-US" sz="600" spc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CD71753-FB14-78D1-99B4-9A9EFECE2030}"/>
              </a:ext>
            </a:extLst>
          </p:cNvPr>
          <p:cNvSpPr/>
          <p:nvPr/>
        </p:nvSpPr>
        <p:spPr bwMode="auto">
          <a:xfrm>
            <a:off x="5349820" y="3474774"/>
            <a:ext cx="107258" cy="120259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C09FBE1-A5B6-967C-949E-A6A2E5343096}"/>
              </a:ext>
            </a:extLst>
          </p:cNvPr>
          <p:cNvSpPr/>
          <p:nvPr/>
        </p:nvSpPr>
        <p:spPr bwMode="auto">
          <a:xfrm>
            <a:off x="5116344" y="3702833"/>
            <a:ext cx="107258" cy="120259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33988F5A-96E3-6057-2B6F-BD8C7F55E417}"/>
              </a:ext>
            </a:extLst>
          </p:cNvPr>
          <p:cNvSpPr/>
          <p:nvPr/>
        </p:nvSpPr>
        <p:spPr bwMode="auto">
          <a:xfrm>
            <a:off x="5837370" y="3446953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5" name="Move_E7C2" title="Icon of four arrows pointing away from eachother">
            <a:extLst>
              <a:ext uri="{FF2B5EF4-FFF2-40B4-BE49-F238E27FC236}">
                <a16:creationId xmlns:a16="http://schemas.microsoft.com/office/drawing/2014/main" id="{C38D4BD1-E3E7-C245-2EC4-864B0FA40E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5149" y="3524702"/>
            <a:ext cx="244634" cy="244694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12700" cap="sq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5697071-A3F2-5416-B0BD-167C6BD8C85A}"/>
              </a:ext>
            </a:extLst>
          </p:cNvPr>
          <p:cNvSpPr txBox="1">
            <a:spLocks/>
          </p:cNvSpPr>
          <p:nvPr/>
        </p:nvSpPr>
        <p:spPr>
          <a:xfrm>
            <a:off x="5811706" y="3319765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</a:t>
            </a: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-proxy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A5F736FD-8E7F-CB21-0670-0F08CC26E725}"/>
              </a:ext>
            </a:extLst>
          </p:cNvPr>
          <p:cNvSpPr/>
          <p:nvPr/>
        </p:nvSpPr>
        <p:spPr bwMode="auto">
          <a:xfrm>
            <a:off x="4798671" y="4115072"/>
            <a:ext cx="1725836" cy="757304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ABD35F10-8A2E-154C-6BD2-564860D0C093}"/>
              </a:ext>
            </a:extLst>
          </p:cNvPr>
          <p:cNvSpPr txBox="1">
            <a:spLocks/>
          </p:cNvSpPr>
          <p:nvPr/>
        </p:nvSpPr>
        <p:spPr>
          <a:xfrm>
            <a:off x="4798672" y="3892282"/>
            <a:ext cx="451115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 runtime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04B2F4F-FC73-F998-5E60-B45F287204FF}"/>
              </a:ext>
            </a:extLst>
          </p:cNvPr>
          <p:cNvSpPr/>
          <p:nvPr/>
        </p:nvSpPr>
        <p:spPr bwMode="auto">
          <a:xfrm>
            <a:off x="4888730" y="4353648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DBDA059-2A63-8D06-C9DA-FDB9FEFF82F7}"/>
              </a:ext>
            </a:extLst>
          </p:cNvPr>
          <p:cNvSpPr/>
          <p:nvPr/>
        </p:nvSpPr>
        <p:spPr bwMode="auto">
          <a:xfrm>
            <a:off x="5708332" y="4353648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3AAD1A2-026B-5BB9-C093-B83E5A470B13}"/>
              </a:ext>
            </a:extLst>
          </p:cNvPr>
          <p:cNvSpPr txBox="1">
            <a:spLocks/>
          </p:cNvSpPr>
          <p:nvPr/>
        </p:nvSpPr>
        <p:spPr>
          <a:xfrm>
            <a:off x="4888730" y="4223732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3EEE7499-CA8B-92E8-C4F5-B0A3FDCA9062}"/>
              </a:ext>
            </a:extLst>
          </p:cNvPr>
          <p:cNvSpPr txBox="1">
            <a:spLocks/>
          </p:cNvSpPr>
          <p:nvPr/>
        </p:nvSpPr>
        <p:spPr>
          <a:xfrm>
            <a:off x="5708332" y="4223732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9A86359B-1751-FF1A-EE39-9B9FEE092A81}"/>
              </a:ext>
            </a:extLst>
          </p:cNvPr>
          <p:cNvSpPr txBox="1">
            <a:spLocks/>
          </p:cNvSpPr>
          <p:nvPr/>
        </p:nvSpPr>
        <p:spPr>
          <a:xfrm>
            <a:off x="5026231" y="439328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046E7D58-07DC-DDFF-FC5C-E9127DC8C36C}"/>
              </a:ext>
            </a:extLst>
          </p:cNvPr>
          <p:cNvSpPr txBox="1">
            <a:spLocks/>
          </p:cNvSpPr>
          <p:nvPr/>
        </p:nvSpPr>
        <p:spPr>
          <a:xfrm>
            <a:off x="5845834" y="439328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A83FC96-252E-2855-4160-195A2AA0D030}"/>
              </a:ext>
            </a:extLst>
          </p:cNvPr>
          <p:cNvGrpSpPr/>
          <p:nvPr/>
        </p:nvGrpSpPr>
        <p:grpSpPr>
          <a:xfrm>
            <a:off x="4999023" y="4531360"/>
            <a:ext cx="505530" cy="150329"/>
            <a:chOff x="8773830" y="4177977"/>
            <a:chExt cx="757312" cy="225202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276D197-35A1-587C-5A7E-E66BB7FB0181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2A10773-51A4-4D4B-07C2-3041D04F0E8E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61AD74-FFF7-5890-73CD-30E085769055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C7FB45-4AFA-2A3F-5862-DCEBB175654B}"/>
              </a:ext>
            </a:extLst>
          </p:cNvPr>
          <p:cNvGrpSpPr/>
          <p:nvPr/>
        </p:nvGrpSpPr>
        <p:grpSpPr>
          <a:xfrm>
            <a:off x="5818625" y="4531360"/>
            <a:ext cx="505530" cy="150329"/>
            <a:chOff x="8773830" y="4177977"/>
            <a:chExt cx="757312" cy="225202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09F8D87-CA7E-B98D-6F49-BD02477E1A07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244D3A2-7D7F-3092-55E8-EA25B3922A80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4D1AC32-AFF8-3A24-1A97-E53228552490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057A4BE-AAEF-1F7E-AA17-299E7F7947B8}"/>
              </a:ext>
            </a:extLst>
          </p:cNvPr>
          <p:cNvCxnSpPr>
            <a:cxnSpLocks/>
          </p:cNvCxnSpPr>
          <p:nvPr/>
        </p:nvCxnSpPr>
        <p:spPr>
          <a:xfrm flipH="1">
            <a:off x="5135185" y="3847145"/>
            <a:ext cx="1" cy="54864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711396B-DD88-8EC8-E9F8-E0029EFCA791}"/>
              </a:ext>
            </a:extLst>
          </p:cNvPr>
          <p:cNvCxnSpPr>
            <a:cxnSpLocks/>
          </p:cNvCxnSpPr>
          <p:nvPr/>
        </p:nvCxnSpPr>
        <p:spPr>
          <a:xfrm flipH="1">
            <a:off x="6188809" y="3847145"/>
            <a:ext cx="1" cy="47594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382534A-C258-42B7-6ECE-3054F045CB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62" y="3787601"/>
            <a:ext cx="546141" cy="665226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D816B6EE-CF09-1A25-B875-59ABBB5BB9AB}"/>
              </a:ext>
            </a:extLst>
          </p:cNvPr>
          <p:cNvCxnSpPr>
            <a:cxnSpLocks/>
          </p:cNvCxnSpPr>
          <p:nvPr/>
        </p:nvCxnSpPr>
        <p:spPr>
          <a:xfrm rot="5400000">
            <a:off x="5467177" y="3751133"/>
            <a:ext cx="473202" cy="665226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9CB5DF1C-F0D0-FA6A-0D98-5C3186DBCDBC}"/>
              </a:ext>
            </a:extLst>
          </p:cNvPr>
          <p:cNvCxnSpPr>
            <a:cxnSpLocks/>
          </p:cNvCxnSpPr>
          <p:nvPr/>
        </p:nvCxnSpPr>
        <p:spPr>
          <a:xfrm flipV="1">
            <a:off x="3487306" y="1485581"/>
            <a:ext cx="1598717" cy="89154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36201203-1C17-5AC4-E002-FFC783C70771}"/>
              </a:ext>
            </a:extLst>
          </p:cNvPr>
          <p:cNvCxnSpPr>
            <a:cxnSpLocks/>
          </p:cNvCxnSpPr>
          <p:nvPr/>
        </p:nvCxnSpPr>
        <p:spPr>
          <a:xfrm>
            <a:off x="3487306" y="2690026"/>
            <a:ext cx="1598717" cy="96012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DE034A2-73CD-E545-520C-5D6CEEF322E0}"/>
              </a:ext>
            </a:extLst>
          </p:cNvPr>
          <p:cNvCxnSpPr>
            <a:cxnSpLocks/>
            <a:stCxn id="122" idx="3"/>
          </p:cNvCxnSpPr>
          <p:nvPr/>
        </p:nvCxnSpPr>
        <p:spPr>
          <a:xfrm flipH="1">
            <a:off x="6037263" y="806092"/>
            <a:ext cx="409" cy="33873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lobe_2" title="Icon of a sphere made of lines">
            <a:extLst>
              <a:ext uri="{FF2B5EF4-FFF2-40B4-BE49-F238E27FC236}">
                <a16:creationId xmlns:a16="http://schemas.microsoft.com/office/drawing/2014/main" id="{0875998B-B3BC-85A6-4A8B-68A92776D5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00102" y="531772"/>
            <a:ext cx="274320" cy="27432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FAA96488-7C63-E2DF-E794-5FD2429EA4FC}"/>
              </a:ext>
            </a:extLst>
          </p:cNvPr>
          <p:cNvSpPr txBox="1">
            <a:spLocks/>
          </p:cNvSpPr>
          <p:nvPr/>
        </p:nvSpPr>
        <p:spPr>
          <a:xfrm>
            <a:off x="5693835" y="379815"/>
            <a:ext cx="685800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03209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20" grpId="0"/>
      <p:bldP spid="21" grpId="0" animBg="1"/>
      <p:bldP spid="22" grpId="0" animBg="1"/>
      <p:bldP spid="24" grpId="0"/>
      <p:bldP spid="30" grpId="0"/>
      <p:bldP spid="31" grpId="0" animBg="1"/>
      <p:bldP spid="32" grpId="0" animBg="1"/>
      <p:bldP spid="38" grpId="0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1" grpId="0"/>
      <p:bldP spid="52" grpId="0" animBg="1"/>
      <p:bldP spid="53" grpId="0"/>
      <p:bldP spid="55" grpId="0" animBg="1"/>
      <p:bldP spid="56" grpId="0" animBg="1"/>
      <p:bldP spid="57" grpId="0"/>
      <p:bldP spid="61" grpId="0" animBg="1"/>
      <p:bldP spid="62" grpId="0" animBg="1"/>
      <p:bldP spid="63" grpId="0"/>
      <p:bldP spid="65" grpId="0" animBg="1"/>
      <p:bldP spid="66" grpId="0"/>
      <p:bldP spid="67" grpId="0" animBg="1"/>
      <p:bldP spid="68" grpId="0" animBg="1"/>
      <p:bldP spid="69" grpId="0"/>
      <p:bldP spid="70" grpId="0"/>
      <p:bldP spid="71" grpId="0"/>
      <p:bldP spid="72" grpId="0"/>
      <p:bldP spid="85" grpId="0" animBg="1"/>
      <p:bldP spid="86" grpId="0"/>
      <p:bldP spid="88" grpId="0" animBg="1"/>
      <p:bldP spid="89" grpId="0" animBg="1"/>
      <p:bldP spid="90" grpId="0"/>
      <p:bldP spid="91" grpId="0" animBg="1"/>
      <p:bldP spid="92" grpId="0" animBg="1"/>
      <p:bldP spid="94" grpId="0" animBg="1"/>
      <p:bldP spid="95" grpId="0" animBg="1"/>
      <p:bldP spid="96" grpId="0"/>
      <p:bldP spid="98" grpId="0" animBg="1"/>
      <p:bldP spid="99" grpId="0"/>
      <p:bldP spid="100" grpId="0" animBg="1"/>
      <p:bldP spid="101" grpId="0" animBg="1"/>
      <p:bldP spid="102" grpId="0"/>
      <p:bldP spid="103" grpId="0"/>
      <p:bldP spid="104" grpId="0"/>
      <p:bldP spid="105" grpId="0"/>
      <p:bldP spid="122" grpId="0" animBg="1"/>
      <p:bldP spid="1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pic>
        <p:nvPicPr>
          <p:cNvPr id="4" name="Picture 3" descr="Forklift lifting a container in the yard">
            <a:extLst>
              <a:ext uri="{FF2B5EF4-FFF2-40B4-BE49-F238E27FC236}">
                <a16:creationId xmlns:a16="http://schemas.microsoft.com/office/drawing/2014/main" id="{68E52C74-371A-47B2-2457-5DE62647EF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15732"/>
          <a:stretch/>
        </p:blipFill>
        <p:spPr>
          <a:xfrm>
            <a:off x="1" y="114"/>
            <a:ext cx="9144000" cy="514338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" y="0"/>
            <a:ext cx="6407636" cy="51435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1D245-E4C0-9E1C-895E-B76BAB8D1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28700"/>
            <a:ext cx="4977027" cy="202265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Azure Kubernetes Service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659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62D6-71A9-653C-9EA9-773D854206E7}"/>
              </a:ext>
            </a:extLst>
          </p:cNvPr>
          <p:cNvSpPr/>
          <p:nvPr/>
        </p:nvSpPr>
        <p:spPr bwMode="auto">
          <a:xfrm>
            <a:off x="2400685" y="2043572"/>
            <a:ext cx="1772645" cy="1815710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AF091-C160-7456-9C08-C885C6EEEFED}"/>
              </a:ext>
            </a:extLst>
          </p:cNvPr>
          <p:cNvSpPr txBox="1">
            <a:spLocks/>
          </p:cNvSpPr>
          <p:nvPr/>
        </p:nvSpPr>
        <p:spPr>
          <a:xfrm>
            <a:off x="3017915" y="851325"/>
            <a:ext cx="538186" cy="2308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85644">
              <a:lnSpc>
                <a:spcPct val="100000"/>
              </a:lnSpc>
              <a:defRPr/>
            </a:pPr>
            <a:r>
              <a:rPr lang="en-US" sz="75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Kubernetes control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ACE600-A5B3-709B-9BA5-F8C5FE90BF06}"/>
              </a:ext>
            </a:extLst>
          </p:cNvPr>
          <p:cNvSpPr/>
          <p:nvPr/>
        </p:nvSpPr>
        <p:spPr bwMode="auto">
          <a:xfrm>
            <a:off x="2978397" y="1122840"/>
            <a:ext cx="617220" cy="617220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1B9DF-B9E4-088A-6B6D-45D9CC9C98BD}"/>
              </a:ext>
            </a:extLst>
          </p:cNvPr>
          <p:cNvGrpSpPr/>
          <p:nvPr/>
        </p:nvGrpSpPr>
        <p:grpSpPr>
          <a:xfrm>
            <a:off x="3096353" y="1251330"/>
            <a:ext cx="381308" cy="360241"/>
            <a:chOff x="3172902" y="4132385"/>
            <a:chExt cx="355417" cy="3357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7DD87F-02F8-539B-8884-F39FB82BBDED}"/>
                </a:ext>
              </a:extLst>
            </p:cNvPr>
            <p:cNvGrpSpPr/>
            <p:nvPr/>
          </p:nvGrpSpPr>
          <p:grpSpPr>
            <a:xfrm>
              <a:off x="3234030" y="4132385"/>
              <a:ext cx="233160" cy="110531"/>
              <a:chOff x="3234867" y="4132385"/>
              <a:chExt cx="233160" cy="11053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F69116D-361E-A191-38E2-1FF73F67AC81}"/>
                  </a:ext>
                </a:extLst>
              </p:cNvPr>
              <p:cNvSpPr/>
              <p:nvPr/>
            </p:nvSpPr>
            <p:spPr>
              <a:xfrm>
                <a:off x="3234867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13900B8-5141-770F-5DEC-2338F9DBB507}"/>
                  </a:ext>
                </a:extLst>
              </p:cNvPr>
              <p:cNvSpPr/>
              <p:nvPr/>
            </p:nvSpPr>
            <p:spPr>
              <a:xfrm>
                <a:off x="3367170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5BA602-821E-0330-6DAE-8E0F452AFDCC}"/>
                </a:ext>
              </a:extLst>
            </p:cNvPr>
            <p:cNvGrpSpPr/>
            <p:nvPr/>
          </p:nvGrpSpPr>
          <p:grpSpPr>
            <a:xfrm>
              <a:off x="3172902" y="4245010"/>
              <a:ext cx="355417" cy="110531"/>
              <a:chOff x="3172902" y="4244590"/>
              <a:chExt cx="355417" cy="11053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8DEC75D-457C-ACC3-5576-EA88348FA985}"/>
                  </a:ext>
                </a:extLst>
              </p:cNvPr>
              <p:cNvSpPr/>
              <p:nvPr/>
            </p:nvSpPr>
            <p:spPr>
              <a:xfrm>
                <a:off x="3172902" y="4244590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61C081D-FE7B-4842-71FA-68919518EA9C}"/>
                  </a:ext>
                </a:extLst>
              </p:cNvPr>
              <p:cNvSpPr/>
              <p:nvPr/>
            </p:nvSpPr>
            <p:spPr>
              <a:xfrm>
                <a:off x="3300182" y="4244590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6DEBCCC-A887-86B7-4CE7-BF6A2F2C858C}"/>
                  </a:ext>
                </a:extLst>
              </p:cNvPr>
              <p:cNvSpPr/>
              <p:nvPr/>
            </p:nvSpPr>
            <p:spPr>
              <a:xfrm>
                <a:off x="3427462" y="4244590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0B52F0-3B9C-0F52-62A6-50EEACF498CF}"/>
                </a:ext>
              </a:extLst>
            </p:cNvPr>
            <p:cNvGrpSpPr/>
            <p:nvPr/>
          </p:nvGrpSpPr>
          <p:grpSpPr>
            <a:xfrm>
              <a:off x="3234030" y="4357635"/>
              <a:ext cx="233160" cy="110531"/>
              <a:chOff x="3234867" y="4132385"/>
              <a:chExt cx="233160" cy="11053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4CC0F-E22D-8986-F810-A0F517CDC926}"/>
                  </a:ext>
                </a:extLst>
              </p:cNvPr>
              <p:cNvSpPr/>
              <p:nvPr/>
            </p:nvSpPr>
            <p:spPr>
              <a:xfrm>
                <a:off x="3234867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3F1D724-77BC-85AC-C6F2-8934B4B36D88}"/>
                  </a:ext>
                </a:extLst>
              </p:cNvPr>
              <p:cNvSpPr/>
              <p:nvPr/>
            </p:nvSpPr>
            <p:spPr>
              <a:xfrm>
                <a:off x="3367170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E97EC1-4585-D568-9CF3-0A47A635A48C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3287007" y="1740061"/>
            <a:ext cx="1" cy="30351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A4470F26-9AD8-F810-441D-11A3E0D1855A}"/>
              </a:ext>
            </a:extLst>
          </p:cNvPr>
          <p:cNvSpPr txBox="1">
            <a:spLocks/>
          </p:cNvSpPr>
          <p:nvPr/>
        </p:nvSpPr>
        <p:spPr>
          <a:xfrm>
            <a:off x="2873657" y="2870636"/>
            <a:ext cx="860436" cy="16158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105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AKS managed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917FEF0-87CE-52D8-CD7B-247A92AF708B}"/>
              </a:ext>
            </a:extLst>
          </p:cNvPr>
          <p:cNvSpPr/>
          <p:nvPr/>
        </p:nvSpPr>
        <p:spPr bwMode="auto">
          <a:xfrm>
            <a:off x="4699269" y="1069401"/>
            <a:ext cx="1924642" cy="1739329"/>
          </a:xfrm>
          <a:prstGeom prst="roundRect">
            <a:avLst>
              <a:gd name="adj" fmla="val 3125"/>
            </a:avLst>
          </a:prstGeom>
          <a:solidFill>
            <a:schemeClr val="bg1">
              <a:alpha val="2000"/>
            </a:schemeClr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68002FC9-63D1-F384-B3CA-97AC7ECD341C}"/>
              </a:ext>
            </a:extLst>
          </p:cNvPr>
          <p:cNvSpPr txBox="1">
            <a:spLocks/>
          </p:cNvSpPr>
          <p:nvPr/>
        </p:nvSpPr>
        <p:spPr>
          <a:xfrm>
            <a:off x="4699269" y="922163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Worker node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F077222-66D4-A9A8-E760-3CE44FE8AD8C}"/>
              </a:ext>
            </a:extLst>
          </p:cNvPr>
          <p:cNvSpPr/>
          <p:nvPr/>
        </p:nvSpPr>
        <p:spPr bwMode="auto">
          <a:xfrm>
            <a:off x="5086023" y="1266297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6" name="IoT_Hub" title="Icon of circles connecting to a center circle surrounded by brackets">
            <a:extLst>
              <a:ext uri="{FF2B5EF4-FFF2-40B4-BE49-F238E27FC236}">
                <a16:creationId xmlns:a16="http://schemas.microsoft.com/office/drawing/2014/main" id="{6E93E93C-91DA-8130-F6B5-BAD91830F4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34819" y="1315093"/>
            <a:ext cx="302600" cy="302600"/>
          </a:xfrm>
          <a:custGeom>
            <a:avLst/>
            <a:gdLst>
              <a:gd name="T0" fmla="*/ 274 w 360"/>
              <a:gd name="T1" fmla="*/ 0 h 360"/>
              <a:gd name="T2" fmla="*/ 360 w 360"/>
              <a:gd name="T3" fmla="*/ 0 h 360"/>
              <a:gd name="T4" fmla="*/ 360 w 360"/>
              <a:gd name="T5" fmla="*/ 85 h 360"/>
              <a:gd name="T6" fmla="*/ 0 w 360"/>
              <a:gd name="T7" fmla="*/ 275 h 360"/>
              <a:gd name="T8" fmla="*/ 0 w 360"/>
              <a:gd name="T9" fmla="*/ 360 h 360"/>
              <a:gd name="T10" fmla="*/ 85 w 360"/>
              <a:gd name="T11" fmla="*/ 360 h 360"/>
              <a:gd name="T12" fmla="*/ 196 w 360"/>
              <a:gd name="T13" fmla="*/ 176 h 360"/>
              <a:gd name="T14" fmla="*/ 235 w 360"/>
              <a:gd name="T15" fmla="*/ 215 h 360"/>
              <a:gd name="T16" fmla="*/ 274 w 360"/>
              <a:gd name="T17" fmla="*/ 176 h 360"/>
              <a:gd name="T18" fmla="*/ 235 w 360"/>
              <a:gd name="T19" fmla="*/ 137 h 360"/>
              <a:gd name="T20" fmla="*/ 196 w 360"/>
              <a:gd name="T21" fmla="*/ 176 h 360"/>
              <a:gd name="T22" fmla="*/ 263 w 360"/>
              <a:gd name="T23" fmla="*/ 260 h 360"/>
              <a:gd name="T24" fmla="*/ 290 w 360"/>
              <a:gd name="T25" fmla="*/ 286 h 360"/>
              <a:gd name="T26" fmla="*/ 316 w 360"/>
              <a:gd name="T27" fmla="*/ 260 h 360"/>
              <a:gd name="T28" fmla="*/ 290 w 360"/>
              <a:gd name="T29" fmla="*/ 233 h 360"/>
              <a:gd name="T30" fmla="*/ 263 w 360"/>
              <a:gd name="T31" fmla="*/ 260 h 360"/>
              <a:gd name="T32" fmla="*/ 123 w 360"/>
              <a:gd name="T33" fmla="*/ 258 h 360"/>
              <a:gd name="T34" fmla="*/ 144 w 360"/>
              <a:gd name="T35" fmla="*/ 279 h 360"/>
              <a:gd name="T36" fmla="*/ 165 w 360"/>
              <a:gd name="T37" fmla="*/ 258 h 360"/>
              <a:gd name="T38" fmla="*/ 144 w 360"/>
              <a:gd name="T39" fmla="*/ 236 h 360"/>
              <a:gd name="T40" fmla="*/ 123 w 360"/>
              <a:gd name="T41" fmla="*/ 258 h 360"/>
              <a:gd name="T42" fmla="*/ 32 w 360"/>
              <a:gd name="T43" fmla="*/ 170 h 360"/>
              <a:gd name="T44" fmla="*/ 59 w 360"/>
              <a:gd name="T45" fmla="*/ 196 h 360"/>
              <a:gd name="T46" fmla="*/ 85 w 360"/>
              <a:gd name="T47" fmla="*/ 170 h 360"/>
              <a:gd name="T48" fmla="*/ 59 w 360"/>
              <a:gd name="T49" fmla="*/ 143 h 360"/>
              <a:gd name="T50" fmla="*/ 32 w 360"/>
              <a:gd name="T51" fmla="*/ 170 h 360"/>
              <a:gd name="T52" fmla="*/ 133 w 360"/>
              <a:gd name="T53" fmla="*/ 74 h 360"/>
              <a:gd name="T54" fmla="*/ 160 w 360"/>
              <a:gd name="T55" fmla="*/ 100 h 360"/>
              <a:gd name="T56" fmla="*/ 187 w 360"/>
              <a:gd name="T57" fmla="*/ 74 h 360"/>
              <a:gd name="T58" fmla="*/ 160 w 360"/>
              <a:gd name="T59" fmla="*/ 47 h 360"/>
              <a:gd name="T60" fmla="*/ 133 w 360"/>
              <a:gd name="T61" fmla="*/ 74 h 360"/>
              <a:gd name="T62" fmla="*/ 176 w 360"/>
              <a:gd name="T63" fmla="*/ 95 h 360"/>
              <a:gd name="T64" fmla="*/ 214 w 360"/>
              <a:gd name="T65" fmla="*/ 143 h 360"/>
              <a:gd name="T66" fmla="*/ 274 w 360"/>
              <a:gd name="T67" fmla="*/ 238 h 360"/>
              <a:gd name="T68" fmla="*/ 256 w 360"/>
              <a:gd name="T69" fmla="*/ 211 h 360"/>
              <a:gd name="T70" fmla="*/ 161 w 360"/>
              <a:gd name="T71" fmla="*/ 245 h 360"/>
              <a:gd name="T72" fmla="*/ 208 w 360"/>
              <a:gd name="T73" fmla="*/ 204 h 360"/>
              <a:gd name="T74" fmla="*/ 85 w 360"/>
              <a:gd name="T75" fmla="*/ 173 h 360"/>
              <a:gd name="T76" fmla="*/ 196 w 360"/>
              <a:gd name="T77" fmla="*/ 176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0" h="360">
                <a:moveTo>
                  <a:pt x="274" y="0"/>
                </a:moveTo>
                <a:cubicBezTo>
                  <a:pt x="360" y="0"/>
                  <a:pt x="360" y="0"/>
                  <a:pt x="360" y="0"/>
                </a:cubicBezTo>
                <a:cubicBezTo>
                  <a:pt x="360" y="85"/>
                  <a:pt x="360" y="85"/>
                  <a:pt x="360" y="85"/>
                </a:cubicBezTo>
                <a:moveTo>
                  <a:pt x="0" y="275"/>
                </a:moveTo>
                <a:cubicBezTo>
                  <a:pt x="0" y="360"/>
                  <a:pt x="0" y="360"/>
                  <a:pt x="0" y="360"/>
                </a:cubicBezTo>
                <a:cubicBezTo>
                  <a:pt x="85" y="360"/>
                  <a:pt x="85" y="360"/>
                  <a:pt x="85" y="360"/>
                </a:cubicBezTo>
                <a:moveTo>
                  <a:pt x="196" y="176"/>
                </a:moveTo>
                <a:cubicBezTo>
                  <a:pt x="196" y="198"/>
                  <a:pt x="213" y="215"/>
                  <a:pt x="235" y="215"/>
                </a:cubicBezTo>
                <a:cubicBezTo>
                  <a:pt x="256" y="215"/>
                  <a:pt x="274" y="198"/>
                  <a:pt x="274" y="176"/>
                </a:cubicBezTo>
                <a:cubicBezTo>
                  <a:pt x="274" y="155"/>
                  <a:pt x="256" y="137"/>
                  <a:pt x="235" y="137"/>
                </a:cubicBezTo>
                <a:cubicBezTo>
                  <a:pt x="213" y="137"/>
                  <a:pt x="196" y="155"/>
                  <a:pt x="196" y="176"/>
                </a:cubicBezTo>
                <a:close/>
                <a:moveTo>
                  <a:pt x="263" y="260"/>
                </a:moveTo>
                <a:cubicBezTo>
                  <a:pt x="263" y="274"/>
                  <a:pt x="275" y="286"/>
                  <a:pt x="290" y="286"/>
                </a:cubicBezTo>
                <a:cubicBezTo>
                  <a:pt x="304" y="286"/>
                  <a:pt x="316" y="274"/>
                  <a:pt x="316" y="260"/>
                </a:cubicBezTo>
                <a:cubicBezTo>
                  <a:pt x="316" y="245"/>
                  <a:pt x="304" y="233"/>
                  <a:pt x="290" y="233"/>
                </a:cubicBezTo>
                <a:cubicBezTo>
                  <a:pt x="275" y="233"/>
                  <a:pt x="263" y="245"/>
                  <a:pt x="263" y="260"/>
                </a:cubicBezTo>
                <a:close/>
                <a:moveTo>
                  <a:pt x="123" y="258"/>
                </a:moveTo>
                <a:cubicBezTo>
                  <a:pt x="123" y="270"/>
                  <a:pt x="132" y="279"/>
                  <a:pt x="144" y="279"/>
                </a:cubicBezTo>
                <a:cubicBezTo>
                  <a:pt x="156" y="279"/>
                  <a:pt x="165" y="270"/>
                  <a:pt x="165" y="258"/>
                </a:cubicBezTo>
                <a:cubicBezTo>
                  <a:pt x="165" y="246"/>
                  <a:pt x="156" y="236"/>
                  <a:pt x="144" y="236"/>
                </a:cubicBezTo>
                <a:cubicBezTo>
                  <a:pt x="132" y="236"/>
                  <a:pt x="123" y="246"/>
                  <a:pt x="123" y="258"/>
                </a:cubicBezTo>
                <a:close/>
                <a:moveTo>
                  <a:pt x="32" y="170"/>
                </a:moveTo>
                <a:cubicBezTo>
                  <a:pt x="32" y="184"/>
                  <a:pt x="44" y="196"/>
                  <a:pt x="59" y="196"/>
                </a:cubicBezTo>
                <a:cubicBezTo>
                  <a:pt x="73" y="196"/>
                  <a:pt x="85" y="184"/>
                  <a:pt x="85" y="170"/>
                </a:cubicBezTo>
                <a:cubicBezTo>
                  <a:pt x="85" y="155"/>
                  <a:pt x="73" y="143"/>
                  <a:pt x="59" y="143"/>
                </a:cubicBezTo>
                <a:cubicBezTo>
                  <a:pt x="44" y="143"/>
                  <a:pt x="32" y="155"/>
                  <a:pt x="32" y="170"/>
                </a:cubicBezTo>
                <a:close/>
                <a:moveTo>
                  <a:pt x="133" y="74"/>
                </a:moveTo>
                <a:cubicBezTo>
                  <a:pt x="133" y="88"/>
                  <a:pt x="145" y="100"/>
                  <a:pt x="160" y="100"/>
                </a:cubicBezTo>
                <a:cubicBezTo>
                  <a:pt x="175" y="100"/>
                  <a:pt x="187" y="88"/>
                  <a:pt x="187" y="74"/>
                </a:cubicBezTo>
                <a:cubicBezTo>
                  <a:pt x="187" y="59"/>
                  <a:pt x="175" y="47"/>
                  <a:pt x="160" y="47"/>
                </a:cubicBezTo>
                <a:cubicBezTo>
                  <a:pt x="145" y="47"/>
                  <a:pt x="133" y="59"/>
                  <a:pt x="133" y="74"/>
                </a:cubicBezTo>
                <a:close/>
                <a:moveTo>
                  <a:pt x="176" y="95"/>
                </a:moveTo>
                <a:cubicBezTo>
                  <a:pt x="214" y="143"/>
                  <a:pt x="214" y="143"/>
                  <a:pt x="214" y="143"/>
                </a:cubicBezTo>
                <a:moveTo>
                  <a:pt x="274" y="238"/>
                </a:moveTo>
                <a:cubicBezTo>
                  <a:pt x="256" y="211"/>
                  <a:pt x="256" y="211"/>
                  <a:pt x="256" y="211"/>
                </a:cubicBezTo>
                <a:moveTo>
                  <a:pt x="161" y="245"/>
                </a:moveTo>
                <a:cubicBezTo>
                  <a:pt x="208" y="204"/>
                  <a:pt x="208" y="204"/>
                  <a:pt x="208" y="204"/>
                </a:cubicBezTo>
                <a:moveTo>
                  <a:pt x="85" y="173"/>
                </a:moveTo>
                <a:cubicBezTo>
                  <a:pt x="196" y="176"/>
                  <a:pt x="196" y="176"/>
                  <a:pt x="196" y="176"/>
                </a:cubicBezTo>
              </a:path>
            </a:pathLst>
          </a:custGeom>
          <a:noFill/>
          <a:ln w="12700" cap="sq">
            <a:solidFill>
              <a:srgbClr val="0078D4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72199250-2D0C-B36F-3C0F-250A1EC992BD}"/>
              </a:ext>
            </a:extLst>
          </p:cNvPr>
          <p:cNvSpPr txBox="1">
            <a:spLocks/>
          </p:cNvSpPr>
          <p:nvPr/>
        </p:nvSpPr>
        <p:spPr>
          <a:xfrm>
            <a:off x="5060359" y="1139109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kubelet</a:t>
            </a:r>
            <a:endParaRPr lang="en-US" sz="600" spc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FDE8E3-5D66-E47D-1406-08FE0F0D84D7}"/>
              </a:ext>
            </a:extLst>
          </p:cNvPr>
          <p:cNvSpPr/>
          <p:nvPr/>
        </p:nvSpPr>
        <p:spPr bwMode="auto">
          <a:xfrm>
            <a:off x="5349820" y="1294119"/>
            <a:ext cx="107258" cy="120259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243B7E-D55E-D702-E5E1-705656D6DD36}"/>
              </a:ext>
            </a:extLst>
          </p:cNvPr>
          <p:cNvSpPr/>
          <p:nvPr/>
        </p:nvSpPr>
        <p:spPr bwMode="auto">
          <a:xfrm>
            <a:off x="5116344" y="1522177"/>
            <a:ext cx="107258" cy="120259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0F6896D-1F95-A9AD-B46D-11D8A4869B8B}"/>
              </a:ext>
            </a:extLst>
          </p:cNvPr>
          <p:cNvSpPr/>
          <p:nvPr/>
        </p:nvSpPr>
        <p:spPr bwMode="auto">
          <a:xfrm>
            <a:off x="5837370" y="1266297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2" name="Move_E7C2" title="Icon of four arrows pointing away from eachother">
            <a:extLst>
              <a:ext uri="{FF2B5EF4-FFF2-40B4-BE49-F238E27FC236}">
                <a16:creationId xmlns:a16="http://schemas.microsoft.com/office/drawing/2014/main" id="{4D727108-8C88-37C2-444C-434D59C3B6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5149" y="1344046"/>
            <a:ext cx="244634" cy="244694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12700" cap="sq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EC435F9-E218-AAAF-BBB5-E431EC9D40A1}"/>
              </a:ext>
            </a:extLst>
          </p:cNvPr>
          <p:cNvSpPr txBox="1">
            <a:spLocks/>
          </p:cNvSpPr>
          <p:nvPr/>
        </p:nvSpPr>
        <p:spPr>
          <a:xfrm>
            <a:off x="5811706" y="1139109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</a:t>
            </a: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-proxy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D0E2CFE-943D-2689-FBA8-4C3AC1B76991}"/>
              </a:ext>
            </a:extLst>
          </p:cNvPr>
          <p:cNvSpPr/>
          <p:nvPr/>
        </p:nvSpPr>
        <p:spPr bwMode="auto">
          <a:xfrm>
            <a:off x="4798671" y="1934416"/>
            <a:ext cx="1725836" cy="757304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70AEAB30-78C4-5A6B-86BC-B109195814A9}"/>
              </a:ext>
            </a:extLst>
          </p:cNvPr>
          <p:cNvSpPr txBox="1">
            <a:spLocks/>
          </p:cNvSpPr>
          <p:nvPr/>
        </p:nvSpPr>
        <p:spPr>
          <a:xfrm>
            <a:off x="4798672" y="1711626"/>
            <a:ext cx="451115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 runtime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DD72C0D-1977-1320-606D-EB304E997660}"/>
              </a:ext>
            </a:extLst>
          </p:cNvPr>
          <p:cNvSpPr/>
          <p:nvPr/>
        </p:nvSpPr>
        <p:spPr bwMode="auto">
          <a:xfrm>
            <a:off x="4888730" y="2172992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259C3BD-E631-3D9E-2213-DEE43CCDBBD2}"/>
              </a:ext>
            </a:extLst>
          </p:cNvPr>
          <p:cNvSpPr/>
          <p:nvPr/>
        </p:nvSpPr>
        <p:spPr bwMode="auto">
          <a:xfrm>
            <a:off x="5708332" y="2172992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155915A-A776-247D-F8D3-B1DFF702488A}"/>
              </a:ext>
            </a:extLst>
          </p:cNvPr>
          <p:cNvSpPr txBox="1">
            <a:spLocks/>
          </p:cNvSpPr>
          <p:nvPr/>
        </p:nvSpPr>
        <p:spPr>
          <a:xfrm>
            <a:off x="4888730" y="204307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DC775A4-E4E0-F8BB-EC7F-CFED9A03ECEA}"/>
              </a:ext>
            </a:extLst>
          </p:cNvPr>
          <p:cNvSpPr txBox="1">
            <a:spLocks/>
          </p:cNvSpPr>
          <p:nvPr/>
        </p:nvSpPr>
        <p:spPr>
          <a:xfrm>
            <a:off x="5708332" y="204307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16DC356A-2ADD-5AFA-8616-9D55336F1FA9}"/>
              </a:ext>
            </a:extLst>
          </p:cNvPr>
          <p:cNvSpPr txBox="1">
            <a:spLocks/>
          </p:cNvSpPr>
          <p:nvPr/>
        </p:nvSpPr>
        <p:spPr>
          <a:xfrm>
            <a:off x="5026231" y="2212631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0538F90-AB69-C2A2-306F-02D0E02339DA}"/>
              </a:ext>
            </a:extLst>
          </p:cNvPr>
          <p:cNvSpPr txBox="1">
            <a:spLocks/>
          </p:cNvSpPr>
          <p:nvPr/>
        </p:nvSpPr>
        <p:spPr>
          <a:xfrm>
            <a:off x="5845834" y="2212631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116D0A3-35EF-BCA1-AD69-53A6471F3320}"/>
              </a:ext>
            </a:extLst>
          </p:cNvPr>
          <p:cNvGrpSpPr/>
          <p:nvPr/>
        </p:nvGrpSpPr>
        <p:grpSpPr>
          <a:xfrm>
            <a:off x="4999023" y="2350704"/>
            <a:ext cx="505530" cy="150329"/>
            <a:chOff x="8773830" y="4177977"/>
            <a:chExt cx="757312" cy="22520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ADF05EC-58F2-32DA-7CEE-822969BD437D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3588C81-625B-848F-869D-2A228E37DAE6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436C6FF-180A-6686-3CE4-11AC11554690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3EA782C-F313-1CA2-B914-72F0E36DE473}"/>
              </a:ext>
            </a:extLst>
          </p:cNvPr>
          <p:cNvGrpSpPr/>
          <p:nvPr/>
        </p:nvGrpSpPr>
        <p:grpSpPr>
          <a:xfrm>
            <a:off x="5818625" y="2350704"/>
            <a:ext cx="505530" cy="150329"/>
            <a:chOff x="8773830" y="4177977"/>
            <a:chExt cx="757312" cy="22520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9D1011-5929-F337-C445-0D3D604A11AF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3D7592-4A0E-7938-171C-3DC4DF0FE1EC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2B3BD00-1DF7-73FE-5580-0DD124017481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D0E372-FAF1-C98E-0362-DFE03D0BB97E}"/>
              </a:ext>
            </a:extLst>
          </p:cNvPr>
          <p:cNvCxnSpPr>
            <a:cxnSpLocks/>
          </p:cNvCxnSpPr>
          <p:nvPr/>
        </p:nvCxnSpPr>
        <p:spPr>
          <a:xfrm flipH="1">
            <a:off x="5135185" y="1666489"/>
            <a:ext cx="1" cy="54864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4BBE382-30C4-97B6-A8EB-46A862B39627}"/>
              </a:ext>
            </a:extLst>
          </p:cNvPr>
          <p:cNvCxnSpPr>
            <a:cxnSpLocks/>
          </p:cNvCxnSpPr>
          <p:nvPr/>
        </p:nvCxnSpPr>
        <p:spPr>
          <a:xfrm flipH="1">
            <a:off x="6188809" y="1666489"/>
            <a:ext cx="1" cy="47594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B0025BF-6609-495D-8EF8-99D905C924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62" y="1606946"/>
            <a:ext cx="546141" cy="665226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A631DB2-413C-205C-4639-4C09FA03775C}"/>
              </a:ext>
            </a:extLst>
          </p:cNvPr>
          <p:cNvCxnSpPr>
            <a:cxnSpLocks/>
          </p:cNvCxnSpPr>
          <p:nvPr/>
        </p:nvCxnSpPr>
        <p:spPr>
          <a:xfrm rot="5400000">
            <a:off x="5467177" y="1570477"/>
            <a:ext cx="473202" cy="665226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EBF9A62-980B-6ABD-A606-DC394D313934}"/>
              </a:ext>
            </a:extLst>
          </p:cNvPr>
          <p:cNvSpPr/>
          <p:nvPr/>
        </p:nvSpPr>
        <p:spPr bwMode="auto">
          <a:xfrm>
            <a:off x="4699269" y="3250056"/>
            <a:ext cx="1924642" cy="173932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FF050920-3745-4050-D40A-4ECFB179573A}"/>
              </a:ext>
            </a:extLst>
          </p:cNvPr>
          <p:cNvSpPr txBox="1">
            <a:spLocks/>
          </p:cNvSpPr>
          <p:nvPr/>
        </p:nvSpPr>
        <p:spPr>
          <a:xfrm>
            <a:off x="4699269" y="3102819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Worker node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9EBA26D-5C1F-C835-56F0-604F3617BA56}"/>
              </a:ext>
            </a:extLst>
          </p:cNvPr>
          <p:cNvSpPr/>
          <p:nvPr/>
        </p:nvSpPr>
        <p:spPr bwMode="auto">
          <a:xfrm>
            <a:off x="5086023" y="3446953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89" name="IoT_Hub" title="Icon of circles connecting to a center circle surrounded by brackets">
            <a:extLst>
              <a:ext uri="{FF2B5EF4-FFF2-40B4-BE49-F238E27FC236}">
                <a16:creationId xmlns:a16="http://schemas.microsoft.com/office/drawing/2014/main" id="{7F75F153-B7EC-BB88-C93D-F01F40E029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34819" y="3495748"/>
            <a:ext cx="302600" cy="302600"/>
          </a:xfrm>
          <a:custGeom>
            <a:avLst/>
            <a:gdLst>
              <a:gd name="T0" fmla="*/ 274 w 360"/>
              <a:gd name="T1" fmla="*/ 0 h 360"/>
              <a:gd name="T2" fmla="*/ 360 w 360"/>
              <a:gd name="T3" fmla="*/ 0 h 360"/>
              <a:gd name="T4" fmla="*/ 360 w 360"/>
              <a:gd name="T5" fmla="*/ 85 h 360"/>
              <a:gd name="T6" fmla="*/ 0 w 360"/>
              <a:gd name="T7" fmla="*/ 275 h 360"/>
              <a:gd name="T8" fmla="*/ 0 w 360"/>
              <a:gd name="T9" fmla="*/ 360 h 360"/>
              <a:gd name="T10" fmla="*/ 85 w 360"/>
              <a:gd name="T11" fmla="*/ 360 h 360"/>
              <a:gd name="T12" fmla="*/ 196 w 360"/>
              <a:gd name="T13" fmla="*/ 176 h 360"/>
              <a:gd name="T14" fmla="*/ 235 w 360"/>
              <a:gd name="T15" fmla="*/ 215 h 360"/>
              <a:gd name="T16" fmla="*/ 274 w 360"/>
              <a:gd name="T17" fmla="*/ 176 h 360"/>
              <a:gd name="T18" fmla="*/ 235 w 360"/>
              <a:gd name="T19" fmla="*/ 137 h 360"/>
              <a:gd name="T20" fmla="*/ 196 w 360"/>
              <a:gd name="T21" fmla="*/ 176 h 360"/>
              <a:gd name="T22" fmla="*/ 263 w 360"/>
              <a:gd name="T23" fmla="*/ 260 h 360"/>
              <a:gd name="T24" fmla="*/ 290 w 360"/>
              <a:gd name="T25" fmla="*/ 286 h 360"/>
              <a:gd name="T26" fmla="*/ 316 w 360"/>
              <a:gd name="T27" fmla="*/ 260 h 360"/>
              <a:gd name="T28" fmla="*/ 290 w 360"/>
              <a:gd name="T29" fmla="*/ 233 h 360"/>
              <a:gd name="T30" fmla="*/ 263 w 360"/>
              <a:gd name="T31" fmla="*/ 260 h 360"/>
              <a:gd name="T32" fmla="*/ 123 w 360"/>
              <a:gd name="T33" fmla="*/ 258 h 360"/>
              <a:gd name="T34" fmla="*/ 144 w 360"/>
              <a:gd name="T35" fmla="*/ 279 h 360"/>
              <a:gd name="T36" fmla="*/ 165 w 360"/>
              <a:gd name="T37" fmla="*/ 258 h 360"/>
              <a:gd name="T38" fmla="*/ 144 w 360"/>
              <a:gd name="T39" fmla="*/ 236 h 360"/>
              <a:gd name="T40" fmla="*/ 123 w 360"/>
              <a:gd name="T41" fmla="*/ 258 h 360"/>
              <a:gd name="T42" fmla="*/ 32 w 360"/>
              <a:gd name="T43" fmla="*/ 170 h 360"/>
              <a:gd name="T44" fmla="*/ 59 w 360"/>
              <a:gd name="T45" fmla="*/ 196 h 360"/>
              <a:gd name="T46" fmla="*/ 85 w 360"/>
              <a:gd name="T47" fmla="*/ 170 h 360"/>
              <a:gd name="T48" fmla="*/ 59 w 360"/>
              <a:gd name="T49" fmla="*/ 143 h 360"/>
              <a:gd name="T50" fmla="*/ 32 w 360"/>
              <a:gd name="T51" fmla="*/ 170 h 360"/>
              <a:gd name="T52" fmla="*/ 133 w 360"/>
              <a:gd name="T53" fmla="*/ 74 h 360"/>
              <a:gd name="T54" fmla="*/ 160 w 360"/>
              <a:gd name="T55" fmla="*/ 100 h 360"/>
              <a:gd name="T56" fmla="*/ 187 w 360"/>
              <a:gd name="T57" fmla="*/ 74 h 360"/>
              <a:gd name="T58" fmla="*/ 160 w 360"/>
              <a:gd name="T59" fmla="*/ 47 h 360"/>
              <a:gd name="T60" fmla="*/ 133 w 360"/>
              <a:gd name="T61" fmla="*/ 74 h 360"/>
              <a:gd name="T62" fmla="*/ 176 w 360"/>
              <a:gd name="T63" fmla="*/ 95 h 360"/>
              <a:gd name="T64" fmla="*/ 214 w 360"/>
              <a:gd name="T65" fmla="*/ 143 h 360"/>
              <a:gd name="T66" fmla="*/ 274 w 360"/>
              <a:gd name="T67" fmla="*/ 238 h 360"/>
              <a:gd name="T68" fmla="*/ 256 w 360"/>
              <a:gd name="T69" fmla="*/ 211 h 360"/>
              <a:gd name="T70" fmla="*/ 161 w 360"/>
              <a:gd name="T71" fmla="*/ 245 h 360"/>
              <a:gd name="T72" fmla="*/ 208 w 360"/>
              <a:gd name="T73" fmla="*/ 204 h 360"/>
              <a:gd name="T74" fmla="*/ 85 w 360"/>
              <a:gd name="T75" fmla="*/ 173 h 360"/>
              <a:gd name="T76" fmla="*/ 196 w 360"/>
              <a:gd name="T77" fmla="*/ 176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0" h="360">
                <a:moveTo>
                  <a:pt x="274" y="0"/>
                </a:moveTo>
                <a:cubicBezTo>
                  <a:pt x="360" y="0"/>
                  <a:pt x="360" y="0"/>
                  <a:pt x="360" y="0"/>
                </a:cubicBezTo>
                <a:cubicBezTo>
                  <a:pt x="360" y="85"/>
                  <a:pt x="360" y="85"/>
                  <a:pt x="360" y="85"/>
                </a:cubicBezTo>
                <a:moveTo>
                  <a:pt x="0" y="275"/>
                </a:moveTo>
                <a:cubicBezTo>
                  <a:pt x="0" y="360"/>
                  <a:pt x="0" y="360"/>
                  <a:pt x="0" y="360"/>
                </a:cubicBezTo>
                <a:cubicBezTo>
                  <a:pt x="85" y="360"/>
                  <a:pt x="85" y="360"/>
                  <a:pt x="85" y="360"/>
                </a:cubicBezTo>
                <a:moveTo>
                  <a:pt x="196" y="176"/>
                </a:moveTo>
                <a:cubicBezTo>
                  <a:pt x="196" y="198"/>
                  <a:pt x="213" y="215"/>
                  <a:pt x="235" y="215"/>
                </a:cubicBezTo>
                <a:cubicBezTo>
                  <a:pt x="256" y="215"/>
                  <a:pt x="274" y="198"/>
                  <a:pt x="274" y="176"/>
                </a:cubicBezTo>
                <a:cubicBezTo>
                  <a:pt x="274" y="155"/>
                  <a:pt x="256" y="137"/>
                  <a:pt x="235" y="137"/>
                </a:cubicBezTo>
                <a:cubicBezTo>
                  <a:pt x="213" y="137"/>
                  <a:pt x="196" y="155"/>
                  <a:pt x="196" y="176"/>
                </a:cubicBezTo>
                <a:close/>
                <a:moveTo>
                  <a:pt x="263" y="260"/>
                </a:moveTo>
                <a:cubicBezTo>
                  <a:pt x="263" y="274"/>
                  <a:pt x="275" y="286"/>
                  <a:pt x="290" y="286"/>
                </a:cubicBezTo>
                <a:cubicBezTo>
                  <a:pt x="304" y="286"/>
                  <a:pt x="316" y="274"/>
                  <a:pt x="316" y="260"/>
                </a:cubicBezTo>
                <a:cubicBezTo>
                  <a:pt x="316" y="245"/>
                  <a:pt x="304" y="233"/>
                  <a:pt x="290" y="233"/>
                </a:cubicBezTo>
                <a:cubicBezTo>
                  <a:pt x="275" y="233"/>
                  <a:pt x="263" y="245"/>
                  <a:pt x="263" y="260"/>
                </a:cubicBezTo>
                <a:close/>
                <a:moveTo>
                  <a:pt x="123" y="258"/>
                </a:moveTo>
                <a:cubicBezTo>
                  <a:pt x="123" y="270"/>
                  <a:pt x="132" y="279"/>
                  <a:pt x="144" y="279"/>
                </a:cubicBezTo>
                <a:cubicBezTo>
                  <a:pt x="156" y="279"/>
                  <a:pt x="165" y="270"/>
                  <a:pt x="165" y="258"/>
                </a:cubicBezTo>
                <a:cubicBezTo>
                  <a:pt x="165" y="246"/>
                  <a:pt x="156" y="236"/>
                  <a:pt x="144" y="236"/>
                </a:cubicBezTo>
                <a:cubicBezTo>
                  <a:pt x="132" y="236"/>
                  <a:pt x="123" y="246"/>
                  <a:pt x="123" y="258"/>
                </a:cubicBezTo>
                <a:close/>
                <a:moveTo>
                  <a:pt x="32" y="170"/>
                </a:moveTo>
                <a:cubicBezTo>
                  <a:pt x="32" y="184"/>
                  <a:pt x="44" y="196"/>
                  <a:pt x="59" y="196"/>
                </a:cubicBezTo>
                <a:cubicBezTo>
                  <a:pt x="73" y="196"/>
                  <a:pt x="85" y="184"/>
                  <a:pt x="85" y="170"/>
                </a:cubicBezTo>
                <a:cubicBezTo>
                  <a:pt x="85" y="155"/>
                  <a:pt x="73" y="143"/>
                  <a:pt x="59" y="143"/>
                </a:cubicBezTo>
                <a:cubicBezTo>
                  <a:pt x="44" y="143"/>
                  <a:pt x="32" y="155"/>
                  <a:pt x="32" y="170"/>
                </a:cubicBezTo>
                <a:close/>
                <a:moveTo>
                  <a:pt x="133" y="74"/>
                </a:moveTo>
                <a:cubicBezTo>
                  <a:pt x="133" y="88"/>
                  <a:pt x="145" y="100"/>
                  <a:pt x="160" y="100"/>
                </a:cubicBezTo>
                <a:cubicBezTo>
                  <a:pt x="175" y="100"/>
                  <a:pt x="187" y="88"/>
                  <a:pt x="187" y="74"/>
                </a:cubicBezTo>
                <a:cubicBezTo>
                  <a:pt x="187" y="59"/>
                  <a:pt x="175" y="47"/>
                  <a:pt x="160" y="47"/>
                </a:cubicBezTo>
                <a:cubicBezTo>
                  <a:pt x="145" y="47"/>
                  <a:pt x="133" y="59"/>
                  <a:pt x="133" y="74"/>
                </a:cubicBezTo>
                <a:close/>
                <a:moveTo>
                  <a:pt x="176" y="95"/>
                </a:moveTo>
                <a:cubicBezTo>
                  <a:pt x="214" y="143"/>
                  <a:pt x="214" y="143"/>
                  <a:pt x="214" y="143"/>
                </a:cubicBezTo>
                <a:moveTo>
                  <a:pt x="274" y="238"/>
                </a:moveTo>
                <a:cubicBezTo>
                  <a:pt x="256" y="211"/>
                  <a:pt x="256" y="211"/>
                  <a:pt x="256" y="211"/>
                </a:cubicBezTo>
                <a:moveTo>
                  <a:pt x="161" y="245"/>
                </a:moveTo>
                <a:cubicBezTo>
                  <a:pt x="208" y="204"/>
                  <a:pt x="208" y="204"/>
                  <a:pt x="208" y="204"/>
                </a:cubicBezTo>
                <a:moveTo>
                  <a:pt x="85" y="173"/>
                </a:moveTo>
                <a:cubicBezTo>
                  <a:pt x="196" y="176"/>
                  <a:pt x="196" y="176"/>
                  <a:pt x="196" y="176"/>
                </a:cubicBezTo>
              </a:path>
            </a:pathLst>
          </a:custGeom>
          <a:noFill/>
          <a:ln w="12700" cap="sq">
            <a:solidFill>
              <a:srgbClr val="0078D4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C025DB0-21F1-C890-B286-23FE8D87BB35}"/>
              </a:ext>
            </a:extLst>
          </p:cNvPr>
          <p:cNvSpPr txBox="1">
            <a:spLocks/>
          </p:cNvSpPr>
          <p:nvPr/>
        </p:nvSpPr>
        <p:spPr>
          <a:xfrm>
            <a:off x="5060359" y="3319765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kubelet</a:t>
            </a:r>
            <a:endParaRPr lang="en-US" sz="600" spc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CD71753-FB14-78D1-99B4-9A9EFECE2030}"/>
              </a:ext>
            </a:extLst>
          </p:cNvPr>
          <p:cNvSpPr/>
          <p:nvPr/>
        </p:nvSpPr>
        <p:spPr bwMode="auto">
          <a:xfrm>
            <a:off x="5349820" y="3474774"/>
            <a:ext cx="107258" cy="120259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C09FBE1-A5B6-967C-949E-A6A2E5343096}"/>
              </a:ext>
            </a:extLst>
          </p:cNvPr>
          <p:cNvSpPr/>
          <p:nvPr/>
        </p:nvSpPr>
        <p:spPr bwMode="auto">
          <a:xfrm>
            <a:off x="5116344" y="3702833"/>
            <a:ext cx="107258" cy="120259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33988F5A-96E3-6057-2B6F-BD8C7F55E417}"/>
              </a:ext>
            </a:extLst>
          </p:cNvPr>
          <p:cNvSpPr/>
          <p:nvPr/>
        </p:nvSpPr>
        <p:spPr bwMode="auto">
          <a:xfrm>
            <a:off x="5837370" y="3446953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5" name="Move_E7C2" title="Icon of four arrows pointing away from eachother">
            <a:extLst>
              <a:ext uri="{FF2B5EF4-FFF2-40B4-BE49-F238E27FC236}">
                <a16:creationId xmlns:a16="http://schemas.microsoft.com/office/drawing/2014/main" id="{C38D4BD1-E3E7-C245-2EC4-864B0FA40E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5149" y="3524702"/>
            <a:ext cx="244634" cy="244694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12700" cap="sq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5697071-A3F2-5416-B0BD-167C6BD8C85A}"/>
              </a:ext>
            </a:extLst>
          </p:cNvPr>
          <p:cNvSpPr txBox="1">
            <a:spLocks/>
          </p:cNvSpPr>
          <p:nvPr/>
        </p:nvSpPr>
        <p:spPr>
          <a:xfrm>
            <a:off x="5811706" y="3319765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</a:t>
            </a: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-proxy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A5F736FD-8E7F-CB21-0670-0F08CC26E725}"/>
              </a:ext>
            </a:extLst>
          </p:cNvPr>
          <p:cNvSpPr/>
          <p:nvPr/>
        </p:nvSpPr>
        <p:spPr bwMode="auto">
          <a:xfrm>
            <a:off x="4798671" y="4115072"/>
            <a:ext cx="1725836" cy="757304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ABD35F10-8A2E-154C-6BD2-564860D0C093}"/>
              </a:ext>
            </a:extLst>
          </p:cNvPr>
          <p:cNvSpPr txBox="1">
            <a:spLocks/>
          </p:cNvSpPr>
          <p:nvPr/>
        </p:nvSpPr>
        <p:spPr>
          <a:xfrm>
            <a:off x="4798672" y="3892282"/>
            <a:ext cx="451115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 runtime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04B2F4F-FC73-F998-5E60-B45F287204FF}"/>
              </a:ext>
            </a:extLst>
          </p:cNvPr>
          <p:cNvSpPr/>
          <p:nvPr/>
        </p:nvSpPr>
        <p:spPr bwMode="auto">
          <a:xfrm>
            <a:off x="4888730" y="4353648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DBDA059-2A63-8D06-C9DA-FDB9FEFF82F7}"/>
              </a:ext>
            </a:extLst>
          </p:cNvPr>
          <p:cNvSpPr/>
          <p:nvPr/>
        </p:nvSpPr>
        <p:spPr bwMode="auto">
          <a:xfrm>
            <a:off x="5708332" y="4353648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3AAD1A2-026B-5BB9-C093-B83E5A470B13}"/>
              </a:ext>
            </a:extLst>
          </p:cNvPr>
          <p:cNvSpPr txBox="1">
            <a:spLocks/>
          </p:cNvSpPr>
          <p:nvPr/>
        </p:nvSpPr>
        <p:spPr>
          <a:xfrm>
            <a:off x="4888730" y="4223732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3EEE7499-CA8B-92E8-C4F5-B0A3FDCA9062}"/>
              </a:ext>
            </a:extLst>
          </p:cNvPr>
          <p:cNvSpPr txBox="1">
            <a:spLocks/>
          </p:cNvSpPr>
          <p:nvPr/>
        </p:nvSpPr>
        <p:spPr>
          <a:xfrm>
            <a:off x="5708332" y="4223732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9A86359B-1751-FF1A-EE39-9B9FEE092A81}"/>
              </a:ext>
            </a:extLst>
          </p:cNvPr>
          <p:cNvSpPr txBox="1">
            <a:spLocks/>
          </p:cNvSpPr>
          <p:nvPr/>
        </p:nvSpPr>
        <p:spPr>
          <a:xfrm>
            <a:off x="5026231" y="439328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046E7D58-07DC-DDFF-FC5C-E9127DC8C36C}"/>
              </a:ext>
            </a:extLst>
          </p:cNvPr>
          <p:cNvSpPr txBox="1">
            <a:spLocks/>
          </p:cNvSpPr>
          <p:nvPr/>
        </p:nvSpPr>
        <p:spPr>
          <a:xfrm>
            <a:off x="5845834" y="439328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A83FC96-252E-2855-4160-195A2AA0D030}"/>
              </a:ext>
            </a:extLst>
          </p:cNvPr>
          <p:cNvGrpSpPr/>
          <p:nvPr/>
        </p:nvGrpSpPr>
        <p:grpSpPr>
          <a:xfrm>
            <a:off x="4999023" y="4531360"/>
            <a:ext cx="505530" cy="150329"/>
            <a:chOff x="8773830" y="4177977"/>
            <a:chExt cx="757312" cy="225202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276D197-35A1-587C-5A7E-E66BB7FB0181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2A10773-51A4-4D4B-07C2-3041D04F0E8E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61AD74-FFF7-5890-73CD-30E085769055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C7FB45-4AFA-2A3F-5862-DCEBB175654B}"/>
              </a:ext>
            </a:extLst>
          </p:cNvPr>
          <p:cNvGrpSpPr/>
          <p:nvPr/>
        </p:nvGrpSpPr>
        <p:grpSpPr>
          <a:xfrm>
            <a:off x="5818625" y="4531360"/>
            <a:ext cx="505530" cy="150329"/>
            <a:chOff x="8773830" y="4177977"/>
            <a:chExt cx="757312" cy="225202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09F8D87-CA7E-B98D-6F49-BD02477E1A07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244D3A2-7D7F-3092-55E8-EA25B3922A80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4D1AC32-AFF8-3A24-1A97-E53228552490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057A4BE-AAEF-1F7E-AA17-299E7F7947B8}"/>
              </a:ext>
            </a:extLst>
          </p:cNvPr>
          <p:cNvCxnSpPr>
            <a:cxnSpLocks/>
          </p:cNvCxnSpPr>
          <p:nvPr/>
        </p:nvCxnSpPr>
        <p:spPr>
          <a:xfrm flipH="1">
            <a:off x="5135185" y="3847145"/>
            <a:ext cx="1" cy="54864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711396B-DD88-8EC8-E9F8-E0029EFCA791}"/>
              </a:ext>
            </a:extLst>
          </p:cNvPr>
          <p:cNvCxnSpPr>
            <a:cxnSpLocks/>
          </p:cNvCxnSpPr>
          <p:nvPr/>
        </p:nvCxnSpPr>
        <p:spPr>
          <a:xfrm flipH="1">
            <a:off x="6188809" y="3847145"/>
            <a:ext cx="1" cy="47594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382534A-C258-42B7-6ECE-3054F045CB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62" y="3787601"/>
            <a:ext cx="546141" cy="665226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D816B6EE-CF09-1A25-B875-59ABBB5BB9AB}"/>
              </a:ext>
            </a:extLst>
          </p:cNvPr>
          <p:cNvCxnSpPr>
            <a:cxnSpLocks/>
          </p:cNvCxnSpPr>
          <p:nvPr/>
        </p:nvCxnSpPr>
        <p:spPr>
          <a:xfrm rot="5400000">
            <a:off x="5467177" y="3751133"/>
            <a:ext cx="473202" cy="665226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9CB5DF1C-F0D0-FA6A-0D98-5C3186DBCDBC}"/>
              </a:ext>
            </a:extLst>
          </p:cNvPr>
          <p:cNvCxnSpPr>
            <a:cxnSpLocks/>
          </p:cNvCxnSpPr>
          <p:nvPr/>
        </p:nvCxnSpPr>
        <p:spPr>
          <a:xfrm flipV="1">
            <a:off x="4173330" y="1485581"/>
            <a:ext cx="912693" cy="865122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36201203-1C17-5AC4-E002-FFC783C70771}"/>
              </a:ext>
            </a:extLst>
          </p:cNvPr>
          <p:cNvCxnSpPr>
            <a:cxnSpLocks/>
          </p:cNvCxnSpPr>
          <p:nvPr/>
        </p:nvCxnSpPr>
        <p:spPr>
          <a:xfrm>
            <a:off x="4173330" y="3218235"/>
            <a:ext cx="912693" cy="431911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DE034A2-73CD-E545-520C-5D6CEEF322E0}"/>
              </a:ext>
            </a:extLst>
          </p:cNvPr>
          <p:cNvCxnSpPr>
            <a:cxnSpLocks/>
            <a:stCxn id="122" idx="3"/>
          </p:cNvCxnSpPr>
          <p:nvPr/>
        </p:nvCxnSpPr>
        <p:spPr>
          <a:xfrm flipH="1">
            <a:off x="6037263" y="806092"/>
            <a:ext cx="409" cy="33873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lobe_2" title="Icon of a sphere made of lines">
            <a:extLst>
              <a:ext uri="{FF2B5EF4-FFF2-40B4-BE49-F238E27FC236}">
                <a16:creationId xmlns:a16="http://schemas.microsoft.com/office/drawing/2014/main" id="{0875998B-B3BC-85A6-4A8B-68A92776D5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00102" y="531772"/>
            <a:ext cx="274320" cy="27432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FAA96488-7C63-E2DF-E794-5FD2429EA4FC}"/>
              </a:ext>
            </a:extLst>
          </p:cNvPr>
          <p:cNvSpPr txBox="1">
            <a:spLocks/>
          </p:cNvSpPr>
          <p:nvPr/>
        </p:nvSpPr>
        <p:spPr>
          <a:xfrm>
            <a:off x="5693835" y="379815"/>
            <a:ext cx="685800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1718826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2D5C-04AC-DF2A-69E1-55A665EF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28701"/>
            <a:ext cx="3086100" cy="985832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Kubernetes Service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0A4B6678-FC2B-4EF4-2561-5F80D417ADB9}"/>
              </a:ext>
            </a:extLst>
          </p:cNvPr>
          <p:cNvGraphicFramePr>
            <a:graphicFrameLocks noGrp="1"/>
          </p:cNvGraphicFramePr>
          <p:nvPr/>
        </p:nvGraphicFramePr>
        <p:xfrm>
          <a:off x="3878801" y="1028700"/>
          <a:ext cx="4980449" cy="3497512"/>
        </p:xfrm>
        <a:graphic>
          <a:graphicData uri="http://schemas.openxmlformats.org/drawingml/2006/table">
            <a:tbl>
              <a:tblPr firstRow="1" bandRow="1"/>
              <a:tblGrid>
                <a:gridCol w="1411869">
                  <a:extLst>
                    <a:ext uri="{9D8B030D-6E8A-4147-A177-3AD203B41FA5}">
                      <a16:colId xmlns:a16="http://schemas.microsoft.com/office/drawing/2014/main" val="1718013709"/>
                    </a:ext>
                  </a:extLst>
                </a:gridCol>
                <a:gridCol w="1680797">
                  <a:extLst>
                    <a:ext uri="{9D8B030D-6E8A-4147-A177-3AD203B41FA5}">
                      <a16:colId xmlns:a16="http://schemas.microsoft.com/office/drawing/2014/main" val="1990358366"/>
                    </a:ext>
                  </a:extLst>
                </a:gridCol>
                <a:gridCol w="1887783">
                  <a:extLst>
                    <a:ext uri="{9D8B030D-6E8A-4147-A177-3AD203B41FA5}">
                      <a16:colId xmlns:a16="http://schemas.microsoft.com/office/drawing/2014/main" val="1769369918"/>
                    </a:ext>
                  </a:extLst>
                </a:gridCol>
              </a:tblGrid>
              <a:tr h="46856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baseline="0">
                          <a:solidFill>
                            <a:srgbClr val="000000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Responsibilities</a:t>
                      </a: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900" b="0">
                          <a:solidFill>
                            <a:srgbClr val="0078D4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DIY with Kubernetes</a:t>
                      </a: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r>
                        <a:rPr lang="en-US" sz="900" b="0">
                          <a:solidFill>
                            <a:srgbClr val="0078D4"/>
                          </a:solidFill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Managed Kubernetes on Azure</a:t>
                      </a: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71007751"/>
                  </a:ext>
                </a:extLst>
              </a:tr>
              <a:tr h="3786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Containerization 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6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algn="l" defTabSz="914367" rtl="0" eaLnBrk="1" latinLnBrk="0" hangingPunct="1"/>
                      <a:r>
                        <a:rPr lang="en-US" sz="900" kern="1200" baseline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Application iteration, debugging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6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CI/CD</a:t>
                      </a: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6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aseline="0">
                          <a:solidFill>
                            <a:srgbClr val="000000"/>
                          </a:solidFill>
                          <a:latin typeface="+mn-lt"/>
                          <a:cs typeface="Segoe UI Semibold" panose="020B0702040204020203" pitchFamily="34" charset="0"/>
                        </a:rPr>
                        <a:t>Cluster hosting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rgbClr val="0078D4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1490433"/>
                  </a:ext>
                </a:extLst>
              </a:tr>
              <a:tr h="3786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aseline="0">
                          <a:solidFill>
                            <a:srgbClr val="000000"/>
                          </a:solidFill>
                          <a:latin typeface="+mn-lt"/>
                          <a:cs typeface="Segoe UI Semibold" panose="020B0702040204020203" pitchFamily="34" charset="0"/>
                        </a:rPr>
                        <a:t>Cluster upgrade 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solidFill>
                          <a:srgbClr val="0078D4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9738365"/>
                  </a:ext>
                </a:extLst>
              </a:tr>
              <a:tr h="3786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900" baseline="0">
                          <a:solidFill>
                            <a:srgbClr val="000000"/>
                          </a:solidFill>
                          <a:latin typeface="+mn-lt"/>
                          <a:cs typeface="Segoe UI Semibold" panose="020B0702040204020203" pitchFamily="34" charset="0"/>
                        </a:rPr>
                        <a:t>Patching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solidFill>
                          <a:srgbClr val="0078D4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4487615"/>
                  </a:ext>
                </a:extLst>
              </a:tr>
              <a:tr h="3786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Scaling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>
                        <a:solidFill>
                          <a:srgbClr val="0078D4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9418288"/>
                  </a:ext>
                </a:extLst>
              </a:tr>
              <a:tr h="3786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l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kern="1200" baseline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Segoe UI Semibold" panose="020B0702040204020203" pitchFamily="34" charset="0"/>
                        </a:rPr>
                        <a:t>Monitoring and logging</a:t>
                      </a:r>
                    </a:p>
                  </a:txBody>
                  <a:tcPr marL="67223" marR="67223" marT="33611" marB="33611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algn="ctr"/>
                      <a:endParaRPr lang="en-US" sz="900">
                        <a:solidFill>
                          <a:schemeClr val="tx1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lvl="0" indent="0" algn="ctr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rgbClr val="0078D4"/>
                        </a:solidFill>
                      </a:endParaRPr>
                    </a:p>
                  </a:txBody>
                  <a:tcPr marL="68570" marR="68570" marT="34285" marB="34285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BEB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369576"/>
                  </a:ext>
                </a:extLst>
              </a:tr>
            </a:tbl>
          </a:graphicData>
        </a:graphic>
      </p:graphicFrame>
      <p:grpSp>
        <p:nvGrpSpPr>
          <p:cNvPr id="35" name="Group 34">
            <a:extLst>
              <a:ext uri="{FF2B5EF4-FFF2-40B4-BE49-F238E27FC236}">
                <a16:creationId xmlns:a16="http://schemas.microsoft.com/office/drawing/2014/main" id="{52FE3EFA-2C19-674C-32D1-EFA86FB74A58}"/>
              </a:ext>
            </a:extLst>
          </p:cNvPr>
          <p:cNvGrpSpPr/>
          <p:nvPr/>
        </p:nvGrpSpPr>
        <p:grpSpPr>
          <a:xfrm>
            <a:off x="6222914" y="4707879"/>
            <a:ext cx="1744315" cy="233561"/>
            <a:chOff x="9699487" y="5507406"/>
            <a:chExt cx="2325753" cy="311414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3286B4A6-2674-4733-77FE-EC264BF3A94A}"/>
                </a:ext>
              </a:extLst>
            </p:cNvPr>
            <p:cNvGrpSpPr/>
            <p:nvPr/>
          </p:nvGrpSpPr>
          <p:grpSpPr>
            <a:xfrm>
              <a:off x="9699487" y="5507406"/>
              <a:ext cx="1114468" cy="307775"/>
              <a:chOff x="10901270" y="5193554"/>
              <a:chExt cx="1114468" cy="307775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5080802-F878-1971-1C2C-FB4BE2653FD1}"/>
                  </a:ext>
                </a:extLst>
              </p:cNvPr>
              <p:cNvSpPr/>
              <p:nvPr/>
            </p:nvSpPr>
            <p:spPr>
              <a:xfrm>
                <a:off x="10901270" y="5194893"/>
                <a:ext cx="250999" cy="250999"/>
              </a:xfrm>
              <a:prstGeom prst="rect">
                <a:avLst/>
              </a:prstGeom>
              <a:solidFill>
                <a:srgbClr val="EBEBEB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537">
                  <a:defRPr/>
                </a:pPr>
                <a:endParaRPr lang="en-US" sz="1377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F35FE80-56E0-224D-6265-7ACDB5637C09}"/>
                  </a:ext>
                </a:extLst>
              </p:cNvPr>
              <p:cNvSpPr/>
              <p:nvPr/>
            </p:nvSpPr>
            <p:spPr>
              <a:xfrm>
                <a:off x="11234327" y="5193554"/>
                <a:ext cx="781411" cy="30777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685537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Customer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5A4EF15C-5D3B-DFC9-06D6-CC4BCF2B131A}"/>
                </a:ext>
              </a:extLst>
            </p:cNvPr>
            <p:cNvGrpSpPr/>
            <p:nvPr/>
          </p:nvGrpSpPr>
          <p:grpSpPr>
            <a:xfrm>
              <a:off x="10920233" y="5511045"/>
              <a:ext cx="1105007" cy="307775"/>
              <a:chOff x="10911524" y="5707309"/>
              <a:chExt cx="1105007" cy="307775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6FF006AA-BD71-AEB9-8910-0000D2FAEA14}"/>
                  </a:ext>
                </a:extLst>
              </p:cNvPr>
              <p:cNvSpPr/>
              <p:nvPr/>
            </p:nvSpPr>
            <p:spPr>
              <a:xfrm>
                <a:off x="10911524" y="5708648"/>
                <a:ext cx="250999" cy="250999"/>
              </a:xfrm>
              <a:prstGeom prst="rect">
                <a:avLst/>
              </a:prstGeom>
              <a:solidFill>
                <a:srgbClr val="0078D4"/>
              </a:solidFill>
              <a:ln w="1079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537">
                  <a:defRPr/>
                </a:pPr>
                <a:endParaRPr lang="en-US" sz="1377" kern="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338884D-4234-8237-05E4-47F4D6E9CA0A}"/>
                  </a:ext>
                </a:extLst>
              </p:cNvPr>
              <p:cNvSpPr/>
              <p:nvPr/>
            </p:nvSpPr>
            <p:spPr>
              <a:xfrm>
                <a:off x="11247944" y="5707309"/>
                <a:ext cx="768587" cy="307775"/>
              </a:xfrm>
              <a:prstGeom prst="rect">
                <a:avLst/>
              </a:prstGeom>
            </p:spPr>
            <p:txBody>
              <a:bodyPr wrap="none" lIns="0">
                <a:spAutoFit/>
              </a:bodyPr>
              <a:lstStyle/>
              <a:p>
                <a:pPr defTabSz="685537">
                  <a:defRPr/>
                </a:pPr>
                <a:r>
                  <a:rPr lang="en-US" sz="900" kern="0">
                    <a:solidFill>
                      <a:srgbClr val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Microsoft</a:t>
                </a:r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687E6CF7-B02B-9978-BFDB-3926D74E22B7}"/>
              </a:ext>
            </a:extLst>
          </p:cNvPr>
          <p:cNvSpPr/>
          <p:nvPr/>
        </p:nvSpPr>
        <p:spPr>
          <a:xfrm>
            <a:off x="7897116" y="2714355"/>
            <a:ext cx="187162" cy="187162"/>
          </a:xfrm>
          <a:prstGeom prst="rect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1B11BDF-3E53-B9B9-0249-EEE4692A0DE2}"/>
              </a:ext>
            </a:extLst>
          </p:cNvPr>
          <p:cNvSpPr/>
          <p:nvPr/>
        </p:nvSpPr>
        <p:spPr>
          <a:xfrm>
            <a:off x="7897116" y="3459887"/>
            <a:ext cx="187162" cy="187162"/>
          </a:xfrm>
          <a:prstGeom prst="rect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55C9125-942F-D169-1500-31A2A51E8634}"/>
              </a:ext>
            </a:extLst>
          </p:cNvPr>
          <p:cNvSpPr/>
          <p:nvPr/>
        </p:nvSpPr>
        <p:spPr>
          <a:xfrm>
            <a:off x="7897116" y="3832653"/>
            <a:ext cx="187162" cy="187162"/>
          </a:xfrm>
          <a:prstGeom prst="rect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18E0A1-2E60-77A5-A495-3A8860427FC7}"/>
              </a:ext>
            </a:extLst>
          </p:cNvPr>
          <p:cNvSpPr/>
          <p:nvPr/>
        </p:nvSpPr>
        <p:spPr>
          <a:xfrm>
            <a:off x="7897116" y="3087121"/>
            <a:ext cx="187162" cy="187162"/>
          </a:xfrm>
          <a:prstGeom prst="rect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471D3C-71BE-5DE6-ED89-A7BCCB5DA60E}"/>
              </a:ext>
            </a:extLst>
          </p:cNvPr>
          <p:cNvSpPr/>
          <p:nvPr/>
        </p:nvSpPr>
        <p:spPr>
          <a:xfrm>
            <a:off x="6014972" y="2709948"/>
            <a:ext cx="187162" cy="187162"/>
          </a:xfrm>
          <a:prstGeom prst="rect">
            <a:avLst/>
          </a:prstGeom>
          <a:solidFill>
            <a:srgbClr val="EBEBEB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DAFCB9-19D5-6127-45EF-91462F210653}"/>
              </a:ext>
            </a:extLst>
          </p:cNvPr>
          <p:cNvSpPr/>
          <p:nvPr/>
        </p:nvSpPr>
        <p:spPr>
          <a:xfrm>
            <a:off x="6014972" y="3083815"/>
            <a:ext cx="187162" cy="187162"/>
          </a:xfrm>
          <a:prstGeom prst="rect">
            <a:avLst/>
          </a:prstGeom>
          <a:solidFill>
            <a:srgbClr val="EBEBEB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FCF29F-9086-04FA-D097-DB1EA8E54F85}"/>
              </a:ext>
            </a:extLst>
          </p:cNvPr>
          <p:cNvSpPr/>
          <p:nvPr/>
        </p:nvSpPr>
        <p:spPr>
          <a:xfrm>
            <a:off x="6014972" y="3457683"/>
            <a:ext cx="187162" cy="187162"/>
          </a:xfrm>
          <a:prstGeom prst="rect">
            <a:avLst/>
          </a:prstGeom>
          <a:solidFill>
            <a:srgbClr val="EBEBEB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834A024-4372-D0B9-6FE4-C251C81E1FBD}"/>
              </a:ext>
            </a:extLst>
          </p:cNvPr>
          <p:cNvSpPr/>
          <p:nvPr/>
        </p:nvSpPr>
        <p:spPr>
          <a:xfrm>
            <a:off x="6014972" y="3831550"/>
            <a:ext cx="187162" cy="187162"/>
          </a:xfrm>
          <a:prstGeom prst="rect">
            <a:avLst/>
          </a:prstGeom>
          <a:solidFill>
            <a:srgbClr val="EBEBEB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5D6B2F7-B3E8-7B19-FFB7-13A7F571F7DD}"/>
              </a:ext>
            </a:extLst>
          </p:cNvPr>
          <p:cNvSpPr/>
          <p:nvPr/>
        </p:nvSpPr>
        <p:spPr>
          <a:xfrm>
            <a:off x="6014972" y="4205417"/>
            <a:ext cx="187162" cy="187162"/>
          </a:xfrm>
          <a:prstGeom prst="rect">
            <a:avLst/>
          </a:prstGeom>
          <a:solidFill>
            <a:srgbClr val="EBEBEB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9802FAD-E3CF-C25F-FDFC-68CB176F0986}"/>
              </a:ext>
            </a:extLst>
          </p:cNvPr>
          <p:cNvSpPr/>
          <p:nvPr/>
        </p:nvSpPr>
        <p:spPr>
          <a:xfrm>
            <a:off x="6014972" y="1588345"/>
            <a:ext cx="187162" cy="187162"/>
          </a:xfrm>
          <a:prstGeom prst="rect">
            <a:avLst/>
          </a:prstGeom>
          <a:solidFill>
            <a:srgbClr val="EBEBEB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84279D-4AB2-2034-F61C-E62AD2C34D13}"/>
              </a:ext>
            </a:extLst>
          </p:cNvPr>
          <p:cNvSpPr/>
          <p:nvPr/>
        </p:nvSpPr>
        <p:spPr>
          <a:xfrm>
            <a:off x="6014972" y="1962213"/>
            <a:ext cx="187162" cy="187162"/>
          </a:xfrm>
          <a:prstGeom prst="rect">
            <a:avLst/>
          </a:prstGeom>
          <a:solidFill>
            <a:srgbClr val="EBEBEB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0D68792-825C-5E05-B383-B6C61D169168}"/>
              </a:ext>
            </a:extLst>
          </p:cNvPr>
          <p:cNvSpPr/>
          <p:nvPr/>
        </p:nvSpPr>
        <p:spPr>
          <a:xfrm>
            <a:off x="7897116" y="4205417"/>
            <a:ext cx="187162" cy="187162"/>
          </a:xfrm>
          <a:prstGeom prst="rect">
            <a:avLst/>
          </a:prstGeom>
          <a:solidFill>
            <a:srgbClr val="0078D4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CA952D5-EA16-1B6E-035A-B4ABA6472EA5}"/>
              </a:ext>
            </a:extLst>
          </p:cNvPr>
          <p:cNvSpPr/>
          <p:nvPr/>
        </p:nvSpPr>
        <p:spPr>
          <a:xfrm>
            <a:off x="6014972" y="2336080"/>
            <a:ext cx="187162" cy="187162"/>
          </a:xfrm>
          <a:prstGeom prst="rect">
            <a:avLst/>
          </a:prstGeom>
          <a:solidFill>
            <a:srgbClr val="EBEBEB"/>
          </a:solidFill>
          <a:ln w="1079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685537">
              <a:defRPr/>
            </a:pPr>
            <a:endParaRPr lang="en-US" sz="1377" kern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13F00B6-C9B6-369B-ABA1-10078553F4DE}"/>
              </a:ext>
            </a:extLst>
          </p:cNvPr>
          <p:cNvGrpSpPr/>
          <p:nvPr/>
        </p:nvGrpSpPr>
        <p:grpSpPr>
          <a:xfrm>
            <a:off x="7896052" y="1584489"/>
            <a:ext cx="189290" cy="191018"/>
            <a:chOff x="7895257" y="6287059"/>
            <a:chExt cx="339999" cy="343103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00F2347-3305-45E4-6568-516EB513A41C}"/>
                </a:ext>
              </a:extLst>
            </p:cNvPr>
            <p:cNvSpPr/>
            <p:nvPr/>
          </p:nvSpPr>
          <p:spPr>
            <a:xfrm>
              <a:off x="7899080" y="6287059"/>
              <a:ext cx="336176" cy="336176"/>
            </a:xfrm>
            <a:prstGeom prst="rect">
              <a:avLst/>
            </a:prstGeom>
            <a:solidFill>
              <a:srgbClr val="EBEBEB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537">
                <a:defRPr/>
              </a:pPr>
              <a:endParaRPr lang="en-US" sz="1377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57" name="Right Triangle 56">
              <a:extLst>
                <a:ext uri="{FF2B5EF4-FFF2-40B4-BE49-F238E27FC236}">
                  <a16:creationId xmlns:a16="http://schemas.microsoft.com/office/drawing/2014/main" id="{DA4EB7CD-9B63-0DD1-F05B-CB3374D764CF}"/>
                </a:ext>
              </a:extLst>
            </p:cNvPr>
            <p:cNvSpPr/>
            <p:nvPr/>
          </p:nvSpPr>
          <p:spPr bwMode="auto">
            <a:xfrm rot="16200000">
              <a:off x="7895256" y="6293985"/>
              <a:ext cx="336178" cy="336176"/>
            </a:xfrm>
            <a:prstGeom prst="rtTriangl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0599CB4-E9BD-3774-A43F-F2072D405DBA}"/>
              </a:ext>
            </a:extLst>
          </p:cNvPr>
          <p:cNvGrpSpPr/>
          <p:nvPr/>
        </p:nvGrpSpPr>
        <p:grpSpPr>
          <a:xfrm>
            <a:off x="7896052" y="1961111"/>
            <a:ext cx="189290" cy="191018"/>
            <a:chOff x="7895257" y="6287059"/>
            <a:chExt cx="339999" cy="343103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80FECB-DFE3-8CB9-01A7-B85564DB36D2}"/>
                </a:ext>
              </a:extLst>
            </p:cNvPr>
            <p:cNvSpPr/>
            <p:nvPr/>
          </p:nvSpPr>
          <p:spPr>
            <a:xfrm>
              <a:off x="7899080" y="6287059"/>
              <a:ext cx="336176" cy="336176"/>
            </a:xfrm>
            <a:prstGeom prst="rect">
              <a:avLst/>
            </a:prstGeom>
            <a:solidFill>
              <a:srgbClr val="EBEBEB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537">
                <a:defRPr/>
              </a:pPr>
              <a:endParaRPr lang="en-US" sz="1377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0" name="Right Triangle 59">
              <a:extLst>
                <a:ext uri="{FF2B5EF4-FFF2-40B4-BE49-F238E27FC236}">
                  <a16:creationId xmlns:a16="http://schemas.microsoft.com/office/drawing/2014/main" id="{40F24507-80D3-4D24-F063-55E267947F10}"/>
                </a:ext>
              </a:extLst>
            </p:cNvPr>
            <p:cNvSpPr/>
            <p:nvPr/>
          </p:nvSpPr>
          <p:spPr bwMode="auto">
            <a:xfrm rot="16200000">
              <a:off x="7895256" y="6293985"/>
              <a:ext cx="336178" cy="336176"/>
            </a:xfrm>
            <a:prstGeom prst="rtTriangl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BEEBEAD-7A21-2285-0A7B-BAA0FAE5434E}"/>
              </a:ext>
            </a:extLst>
          </p:cNvPr>
          <p:cNvGrpSpPr/>
          <p:nvPr/>
        </p:nvGrpSpPr>
        <p:grpSpPr>
          <a:xfrm>
            <a:off x="7896052" y="2337733"/>
            <a:ext cx="189290" cy="191018"/>
            <a:chOff x="7895257" y="6287059"/>
            <a:chExt cx="339999" cy="343103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BFC5D42-F73D-C469-95E0-836E20EE1D3C}"/>
                </a:ext>
              </a:extLst>
            </p:cNvPr>
            <p:cNvSpPr/>
            <p:nvPr/>
          </p:nvSpPr>
          <p:spPr>
            <a:xfrm>
              <a:off x="7899080" y="6287059"/>
              <a:ext cx="336176" cy="336176"/>
            </a:xfrm>
            <a:prstGeom prst="rect">
              <a:avLst/>
            </a:prstGeom>
            <a:solidFill>
              <a:srgbClr val="EBEBEB"/>
            </a:solidFill>
            <a:ln w="1079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685537">
                <a:defRPr/>
              </a:pPr>
              <a:endParaRPr lang="en-US" sz="1377" kern="0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3" name="Right Triangle 62">
              <a:extLst>
                <a:ext uri="{FF2B5EF4-FFF2-40B4-BE49-F238E27FC236}">
                  <a16:creationId xmlns:a16="http://schemas.microsoft.com/office/drawing/2014/main" id="{01469294-1331-304D-D7EC-1213A84A13CC}"/>
                </a:ext>
              </a:extLst>
            </p:cNvPr>
            <p:cNvSpPr/>
            <p:nvPr/>
          </p:nvSpPr>
          <p:spPr bwMode="auto">
            <a:xfrm rot="16200000">
              <a:off x="7895256" y="6293985"/>
              <a:ext cx="336178" cy="336176"/>
            </a:xfrm>
            <a:prstGeom prst="rtTriangle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21" tIns="109697" rIns="137121" bIns="10969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138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pic>
        <p:nvPicPr>
          <p:cNvPr id="5" name="Content Placeholder 4" descr="Colorful cargo containers stacked with a worker standing">
            <a:extLst>
              <a:ext uri="{FF2B5EF4-FFF2-40B4-BE49-F238E27FC236}">
                <a16:creationId xmlns:a16="http://schemas.microsoft.com/office/drawing/2014/main" id="{647AFBC3-304D-6398-9637-58831F0655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7"/>
          <a:stretch/>
        </p:blipFill>
        <p:spPr>
          <a:xfrm>
            <a:off x="1" y="114"/>
            <a:ext cx="9143999" cy="514338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" y="0"/>
            <a:ext cx="6407636" cy="51435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8FC778-5B05-C7CF-E142-E132CC83D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28700"/>
            <a:ext cx="4318972" cy="202265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is the problem we need to solve?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40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1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19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pic>
        <p:nvPicPr>
          <p:cNvPr id="9" name="Picture 5" descr="Cargo shipping containers in a pile and on a semi-truck at a harbour">
            <a:extLst>
              <a:ext uri="{FF2B5EF4-FFF2-40B4-BE49-F238E27FC236}">
                <a16:creationId xmlns:a16="http://schemas.microsoft.com/office/drawing/2014/main" id="{60202ABE-0862-665F-32EF-B2916F1914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0248" b="4753"/>
          <a:stretch/>
        </p:blipFill>
        <p:spPr>
          <a:xfrm>
            <a:off x="16" y="8"/>
            <a:ext cx="9143984" cy="5143492"/>
          </a:xfrm>
          <a:prstGeom prst="rect">
            <a:avLst/>
          </a:prstGeom>
        </p:spPr>
      </p:pic>
      <p:sp>
        <p:nvSpPr>
          <p:cNvPr id="48" name="Rectangle 21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36364" y="-114"/>
            <a:ext cx="6407636" cy="51435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53AC5F9-7AA1-49BB-DCE6-C62F48CE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0599" y="1028700"/>
            <a:ext cx="3687358" cy="2200464"/>
          </a:xfrm>
        </p:spPr>
        <p:txBody>
          <a:bodyPr vert="horz" lIns="68580" tIns="34290" rIns="68580" bIns="34290" rtlCol="0"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Demo: Deploying an application in Kubernetes</a:t>
            </a:r>
          </a:p>
        </p:txBody>
      </p:sp>
      <p:cxnSp>
        <p:nvCxnSpPr>
          <p:cNvPr id="49" name="Straight Connector 2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66532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4358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AD42E140-0705-DAF1-7EBC-831C827FAF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38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pic>
        <p:nvPicPr>
          <p:cNvPr id="18" name="Picture 3" descr="Gear with compass turning gears without">
            <a:extLst>
              <a:ext uri="{FF2B5EF4-FFF2-40B4-BE49-F238E27FC236}">
                <a16:creationId xmlns:a16="http://schemas.microsoft.com/office/drawing/2014/main" id="{2615B541-F842-024F-E5E4-623E43B87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" b="15731"/>
          <a:stretch/>
        </p:blipFill>
        <p:spPr>
          <a:xfrm>
            <a:off x="16" y="7"/>
            <a:ext cx="9143984" cy="5143493"/>
          </a:xfrm>
          <a:prstGeom prst="rect">
            <a:avLst/>
          </a:prstGeom>
        </p:spPr>
      </p:pic>
      <p:sp>
        <p:nvSpPr>
          <p:cNvPr id="35" name="Rectangle 28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" y="0"/>
            <a:ext cx="6407636" cy="51435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8EFFA-570E-472A-F9FD-0EEFCF58E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28700"/>
            <a:ext cx="4318972" cy="202265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Kubernetes and DevOps</a:t>
            </a:r>
          </a:p>
        </p:txBody>
      </p: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4928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72D5C-04AC-DF2A-69E1-55A665EF0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28701"/>
            <a:ext cx="3086100" cy="985832"/>
          </a:xfrm>
        </p:spPr>
        <p:txBody>
          <a:bodyPr>
            <a:normAutofit/>
          </a:bodyPr>
          <a:lstStyle/>
          <a:p>
            <a:r>
              <a:rPr lang="en-US" dirty="0"/>
              <a:t>E2E experience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6FB40EB-710D-CE19-A4C0-5CB207AFE0FD}"/>
              </a:ext>
            </a:extLst>
          </p:cNvPr>
          <p:cNvGrpSpPr/>
          <p:nvPr/>
        </p:nvGrpSpPr>
        <p:grpSpPr>
          <a:xfrm>
            <a:off x="5072352" y="3676749"/>
            <a:ext cx="1958467" cy="831703"/>
            <a:chOff x="6791804" y="5181305"/>
            <a:chExt cx="2560320" cy="108729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2B34BA1-FA12-B9D0-53DD-6F071E960CE7}"/>
                </a:ext>
              </a:extLst>
            </p:cNvPr>
            <p:cNvSpPr/>
            <p:nvPr/>
          </p:nvSpPr>
          <p:spPr bwMode="auto">
            <a:xfrm>
              <a:off x="6791804" y="5381629"/>
              <a:ext cx="2560320" cy="886968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D2DADEC3-7074-5582-BEC0-E0231219A726}"/>
                </a:ext>
              </a:extLst>
            </p:cNvPr>
            <p:cNvSpPr txBox="1">
              <a:spLocks/>
            </p:cNvSpPr>
            <p:nvPr/>
          </p:nvSpPr>
          <p:spPr>
            <a:xfrm>
              <a:off x="6791804" y="5181305"/>
              <a:ext cx="1697171" cy="15390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713478">
                <a:lnSpc>
                  <a:spcPct val="100000"/>
                </a:lnSpc>
                <a:defRPr/>
              </a:pPr>
              <a:r>
                <a:rPr lang="en-US" sz="765" spc="0">
                  <a:solidFill>
                    <a:srgbClr val="3C3C41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Database tier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BC79E0A-D427-056D-AF9F-66B9A6395F82}"/>
              </a:ext>
            </a:extLst>
          </p:cNvPr>
          <p:cNvGrpSpPr/>
          <p:nvPr/>
        </p:nvGrpSpPr>
        <p:grpSpPr>
          <a:xfrm>
            <a:off x="5072352" y="1353011"/>
            <a:ext cx="1958467" cy="2112166"/>
            <a:chOff x="6791803" y="2143465"/>
            <a:chExt cx="2560320" cy="2761252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CA36FFD2-9A26-8709-1C1F-2BA7D97E55B2}"/>
                </a:ext>
              </a:extLst>
            </p:cNvPr>
            <p:cNvSpPr/>
            <p:nvPr/>
          </p:nvSpPr>
          <p:spPr bwMode="auto">
            <a:xfrm>
              <a:off x="6791803" y="2344397"/>
              <a:ext cx="2560320" cy="2560320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29058DA6-C308-8DE5-6970-80C5C74F16A2}"/>
                </a:ext>
              </a:extLst>
            </p:cNvPr>
            <p:cNvSpPr txBox="1">
              <a:spLocks/>
            </p:cNvSpPr>
            <p:nvPr/>
          </p:nvSpPr>
          <p:spPr>
            <a:xfrm>
              <a:off x="6791803" y="2143465"/>
              <a:ext cx="1697171" cy="15390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713478">
                <a:lnSpc>
                  <a:spcPct val="100000"/>
                </a:lnSpc>
                <a:defRPr/>
              </a:pPr>
              <a:r>
                <a:rPr lang="en-US" sz="765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AKS production cluster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02C2F67-A084-657D-4583-5C2CC1CDE669}"/>
              </a:ext>
            </a:extLst>
          </p:cNvPr>
          <p:cNvCxnSpPr>
            <a:cxnSpLocks/>
            <a:stCxn id="73" idx="3"/>
            <a:endCxn id="78" idx="1"/>
          </p:cNvCxnSpPr>
          <p:nvPr/>
        </p:nvCxnSpPr>
        <p:spPr>
          <a:xfrm flipV="1">
            <a:off x="3294608" y="2485944"/>
            <a:ext cx="575216" cy="1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14433F5-62B4-D901-97A4-629E91E9DDF4}"/>
              </a:ext>
            </a:extLst>
          </p:cNvPr>
          <p:cNvCxnSpPr>
            <a:cxnSpLocks/>
            <a:stCxn id="12" idx="3"/>
            <a:endCxn id="73" idx="1"/>
          </p:cNvCxnSpPr>
          <p:nvPr/>
        </p:nvCxnSpPr>
        <p:spPr>
          <a:xfrm>
            <a:off x="2337410" y="2485943"/>
            <a:ext cx="327691" cy="0"/>
          </a:xfrm>
          <a:prstGeom prst="straightConnector1">
            <a:avLst/>
          </a:prstGeom>
          <a:ln w="12700">
            <a:solidFill>
              <a:srgbClr val="3C3C4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33913-FE3D-5601-AC2C-AC5A908FFFBE}"/>
              </a:ext>
            </a:extLst>
          </p:cNvPr>
          <p:cNvGrpSpPr/>
          <p:nvPr/>
        </p:nvGrpSpPr>
        <p:grpSpPr>
          <a:xfrm>
            <a:off x="844817" y="1846577"/>
            <a:ext cx="1492593" cy="1121558"/>
            <a:chOff x="878880" y="2645320"/>
            <a:chExt cx="1951279" cy="1466221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DF125AF-7BF7-F4B9-4892-0E79C352E0B1}"/>
                </a:ext>
              </a:extLst>
            </p:cNvPr>
            <p:cNvSpPr/>
            <p:nvPr/>
          </p:nvSpPr>
          <p:spPr bwMode="auto">
            <a:xfrm>
              <a:off x="878880" y="2850801"/>
              <a:ext cx="1951279" cy="1260740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20C52919-1DB5-DD87-1F37-8FDC65862DB1}"/>
                </a:ext>
              </a:extLst>
            </p:cNvPr>
            <p:cNvSpPr txBox="1">
              <a:spLocks/>
            </p:cNvSpPr>
            <p:nvPr/>
          </p:nvSpPr>
          <p:spPr>
            <a:xfrm>
              <a:off x="878880" y="2645320"/>
              <a:ext cx="745963" cy="153903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713478">
                <a:lnSpc>
                  <a:spcPct val="100000"/>
                </a:lnSpc>
                <a:defRPr/>
              </a:pPr>
              <a:r>
                <a:rPr lang="en-US" sz="765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Inner loop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B65287-1D7B-61EE-0A3D-A46D35E9E62E}"/>
                </a:ext>
              </a:extLst>
            </p:cNvPr>
            <p:cNvGrpSpPr/>
            <p:nvPr/>
          </p:nvGrpSpPr>
          <p:grpSpPr>
            <a:xfrm>
              <a:off x="1037074" y="3065682"/>
              <a:ext cx="1634891" cy="830921"/>
              <a:chOff x="1019964" y="3079592"/>
              <a:chExt cx="1634891" cy="83092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1B2D35D-48C1-A06D-4BDC-815FC83B33A2}"/>
                  </a:ext>
                </a:extLst>
              </p:cNvPr>
              <p:cNvGrpSpPr/>
              <p:nvPr/>
            </p:nvGrpSpPr>
            <p:grpSpPr>
              <a:xfrm>
                <a:off x="1590949" y="3558085"/>
                <a:ext cx="528081" cy="166688"/>
                <a:chOff x="5304203" y="3756536"/>
                <a:chExt cx="528081" cy="166688"/>
              </a:xfrm>
            </p:grpSpPr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691F3FEF-C5BC-65C2-F2BF-A97C020273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04203" y="3756536"/>
                  <a:ext cx="521923" cy="0"/>
                </a:xfrm>
                <a:prstGeom prst="straightConnector1">
                  <a:avLst/>
                </a:prstGeom>
                <a:ln w="12700">
                  <a:solidFill>
                    <a:srgbClr val="3C3C4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829755B6-3DC9-529F-EF8A-A1A73C455E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310361" y="3923224"/>
                  <a:ext cx="521923" cy="0"/>
                </a:xfrm>
                <a:prstGeom prst="straightConnector1">
                  <a:avLst/>
                </a:prstGeom>
                <a:ln w="12700">
                  <a:solidFill>
                    <a:srgbClr val="3C3C41"/>
                  </a:solidFill>
                  <a:headEnd type="non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Title 1">
                <a:extLst>
                  <a:ext uri="{FF2B5EF4-FFF2-40B4-BE49-F238E27FC236}">
                    <a16:creationId xmlns:a16="http://schemas.microsoft.com/office/drawing/2014/main" id="{F28B8C76-2B7B-7060-691A-A3463F0059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4250" y="3372344"/>
                <a:ext cx="440540" cy="153885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713478">
                  <a:defRPr/>
                </a:pPr>
                <a:r>
                  <a:rPr lang="en-US" sz="612" spc="0">
                    <a:solidFill>
                      <a:srgbClr val="000000"/>
                    </a:solidFill>
                    <a:latin typeface="Segoe UI"/>
                    <a:cs typeface="Segoe UI Semibold" panose="020B0702040204020203" pitchFamily="34" charset="0"/>
                  </a:rPr>
                  <a:t>Test</a:t>
                </a:r>
              </a:p>
            </p:txBody>
          </p:sp>
          <p:sp>
            <p:nvSpPr>
              <p:cNvPr id="17" name="Title 1">
                <a:extLst>
                  <a:ext uri="{FF2B5EF4-FFF2-40B4-BE49-F238E27FC236}">
                    <a16:creationId xmlns:a16="http://schemas.microsoft.com/office/drawing/2014/main" id="{E659E35B-60CA-B6F0-C675-7BAC82D8BD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4250" y="3756628"/>
                <a:ext cx="440540" cy="153885"/>
              </a:xfrm>
              <a:prstGeom prst="rect">
                <a:avLst/>
              </a:prstGeom>
            </p:spPr>
            <p:txBody>
              <a:bodyPr vert="horz" wrap="square" lIns="0" tIns="0" rIns="0" bIns="0" rtlCol="0" anchor="ctr">
                <a:no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713478">
                  <a:defRPr/>
                </a:pPr>
                <a:r>
                  <a:rPr lang="en-US" sz="612" spc="0">
                    <a:solidFill>
                      <a:srgbClr val="000000"/>
                    </a:solidFill>
                    <a:latin typeface="Segoe UI"/>
                    <a:cs typeface="Segoe UI Semibold" panose="020B0702040204020203" pitchFamily="34" charset="0"/>
                  </a:rPr>
                  <a:t>Debug</a:t>
                </a:r>
              </a:p>
            </p:txBody>
          </p:sp>
          <p:sp>
            <p:nvSpPr>
              <p:cNvPr id="18" name="Title 1">
                <a:extLst>
                  <a:ext uri="{FF2B5EF4-FFF2-40B4-BE49-F238E27FC236}">
                    <a16:creationId xmlns:a16="http://schemas.microsoft.com/office/drawing/2014/main" id="{D5A77BC7-B40F-E941-C15C-04313050BD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9964" y="3079592"/>
                <a:ext cx="601487" cy="246277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713478">
                  <a:lnSpc>
                    <a:spcPct val="100000"/>
                  </a:lnSpc>
                  <a:defRPr/>
                </a:pPr>
                <a:r>
                  <a:rPr lang="en-US" sz="612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Azure </a:t>
                </a:r>
                <a:r>
                  <a:rPr lang="en-US" sz="612" spc="0" err="1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DevSpaces</a:t>
                </a:r>
                <a:endParaRPr lang="en-US" sz="612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19" name="Title 1">
                <a:extLst>
                  <a:ext uri="{FF2B5EF4-FFF2-40B4-BE49-F238E27FC236}">
                    <a16:creationId xmlns:a16="http://schemas.microsoft.com/office/drawing/2014/main" id="{65E625B9-9BEE-FB03-46D0-F641F7B264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21265" y="3079593"/>
                <a:ext cx="533590" cy="246277"/>
              </a:xfrm>
              <a:prstGeom prst="rect">
                <a:avLst/>
              </a:prstGeom>
            </p:spPr>
            <p:txBody>
              <a:bodyPr vert="horz" wrap="square" lIns="0" tIns="0" rIns="0" bIns="0" rtlCol="0" anchor="b">
                <a:spAutoFit/>
              </a:bodyPr>
              <a:lstStyle>
                <a:lvl1pPr algn="l" defTabSz="932742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lang="en-US" sz="5400" b="0" kern="1200" cap="none" spc="-102" baseline="0">
                    <a:ln w="3175">
                      <a:noFill/>
                    </a:ln>
                    <a:gradFill>
                      <a:gsLst>
                        <a:gs pos="2655">
                          <a:schemeClr val="tx1"/>
                        </a:gs>
                        <a:gs pos="31000">
                          <a:schemeClr val="tx1"/>
                        </a:gs>
                      </a:gsLst>
                      <a:lin ang="5400000" scaled="0"/>
                    </a:gradFill>
                    <a:effectLst/>
                    <a:latin typeface="+mj-lt"/>
                    <a:ea typeface="+mn-ea"/>
                    <a:cs typeface="Segoe UI" pitchFamily="34" charset="0"/>
                  </a:defRPr>
                </a:lvl1pPr>
              </a:lstStyle>
              <a:p>
                <a:pPr algn="ctr" defTabSz="713478">
                  <a:lnSpc>
                    <a:spcPct val="100000"/>
                  </a:lnSpc>
                  <a:defRPr/>
                </a:pPr>
                <a:r>
                  <a:rPr lang="en-US" sz="612" spc="0">
                    <a:solidFill>
                      <a:srgbClr val="000000"/>
                    </a:soli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AKS dev cluster</a:t>
                </a: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01D78C50-3DC1-F22E-F2F8-E52E1C457D6D}"/>
                  </a:ext>
                </a:extLst>
              </p:cNvPr>
              <p:cNvGrpSpPr/>
              <p:nvPr/>
            </p:nvGrpSpPr>
            <p:grpSpPr>
              <a:xfrm>
                <a:off x="1054184" y="3372344"/>
                <a:ext cx="533589" cy="533589"/>
                <a:chOff x="1054184" y="3372344"/>
                <a:chExt cx="533589" cy="533589"/>
              </a:xfrm>
            </p:grpSpPr>
            <p:sp>
              <p:nvSpPr>
                <p:cNvPr id="64" name="Rectangle: Rounded Corners 63">
                  <a:extLst>
                    <a:ext uri="{FF2B5EF4-FFF2-40B4-BE49-F238E27FC236}">
                      <a16:creationId xmlns:a16="http://schemas.microsoft.com/office/drawing/2014/main" id="{49609EB2-A6EF-E137-EB8E-CD9FE5FAC349}"/>
                    </a:ext>
                  </a:extLst>
                </p:cNvPr>
                <p:cNvSpPr/>
                <p:nvPr/>
              </p:nvSpPr>
              <p:spPr bwMode="auto">
                <a:xfrm>
                  <a:off x="1054184" y="3372344"/>
                  <a:ext cx="533589" cy="533589"/>
                </a:xfrm>
                <a:prstGeom prst="roundRect">
                  <a:avLst>
                    <a:gd name="adj" fmla="val 3125"/>
                  </a:avLst>
                </a:prstGeom>
                <a:solidFill>
                  <a:srgbClr val="0078D4">
                    <a:alpha val="1000"/>
                  </a:srgbClr>
                </a:solidFill>
                <a:ln w="12700">
                  <a:solidFill>
                    <a:srgbClr val="0078D4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13271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18">
                    <a:solidFill>
                      <a:srgbClr val="505050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96920501-9CA5-7679-6816-9F93D4B578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1814" y="3469974"/>
                  <a:ext cx="338328" cy="338328"/>
                </a:xfrm>
                <a:prstGeom prst="rect">
                  <a:avLst/>
                </a:prstGeom>
              </p:spPr>
            </p:pic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AB86BB6-4113-8536-310E-EAF68C7B3044}"/>
                  </a:ext>
                </a:extLst>
              </p:cNvPr>
              <p:cNvGrpSpPr/>
              <p:nvPr/>
            </p:nvGrpSpPr>
            <p:grpSpPr>
              <a:xfrm>
                <a:off x="2121266" y="3372344"/>
                <a:ext cx="533589" cy="533589"/>
                <a:chOff x="2121266" y="3372344"/>
                <a:chExt cx="533589" cy="533589"/>
              </a:xfrm>
            </p:grpSpPr>
            <p:sp>
              <p:nvSpPr>
                <p:cNvPr id="22" name="Rectangle: Rounded Corners 21">
                  <a:extLst>
                    <a:ext uri="{FF2B5EF4-FFF2-40B4-BE49-F238E27FC236}">
                      <a16:creationId xmlns:a16="http://schemas.microsoft.com/office/drawing/2014/main" id="{8E3BAFAD-5160-C4D4-7962-8B17D3101641}"/>
                    </a:ext>
                  </a:extLst>
                </p:cNvPr>
                <p:cNvSpPr/>
                <p:nvPr/>
              </p:nvSpPr>
              <p:spPr bwMode="auto">
                <a:xfrm>
                  <a:off x="2121266" y="3372344"/>
                  <a:ext cx="533589" cy="533589"/>
                </a:xfrm>
                <a:prstGeom prst="roundRect">
                  <a:avLst>
                    <a:gd name="adj" fmla="val 3125"/>
                  </a:avLst>
                </a:prstGeom>
                <a:solidFill>
                  <a:srgbClr val="0078D4">
                    <a:alpha val="1000"/>
                  </a:srgbClr>
                </a:solidFill>
                <a:ln w="12700">
                  <a:solidFill>
                    <a:srgbClr val="0078D4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713271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918">
                    <a:solidFill>
                      <a:srgbClr val="505050"/>
                    </a:solidFill>
                    <a:latin typeface="Segoe UI"/>
                    <a:cs typeface="Segoe UI" pitchFamily="34" charset="0"/>
                  </a:endParaRP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AFDBE04B-2C35-0900-6937-31583E9993EC}"/>
                    </a:ext>
                  </a:extLst>
                </p:cNvPr>
                <p:cNvGrpSpPr/>
                <p:nvPr/>
              </p:nvGrpSpPr>
              <p:grpSpPr>
                <a:xfrm>
                  <a:off x="2210352" y="3471248"/>
                  <a:ext cx="355417" cy="335781"/>
                  <a:chOff x="3172902" y="4132385"/>
                  <a:chExt cx="355417" cy="335781"/>
                </a:xfrm>
              </p:grpSpPr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0506CA2A-467B-58A2-3104-97FFD10FC15A}"/>
                      </a:ext>
                    </a:extLst>
                  </p:cNvPr>
                  <p:cNvGrpSpPr/>
                  <p:nvPr/>
                </p:nvGrpSpPr>
                <p:grpSpPr>
                  <a:xfrm>
                    <a:off x="3234030" y="4132385"/>
                    <a:ext cx="233160" cy="110531"/>
                    <a:chOff x="3234867" y="4132385"/>
                    <a:chExt cx="233160" cy="110531"/>
                  </a:xfrm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E0CD704C-B043-5AB2-17F9-7097CBCC39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4867" y="4132385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699422">
                        <a:defRPr/>
                      </a:pPr>
                      <a:endParaRPr lang="en-US" sz="135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82C6BB17-20BC-6A9D-917B-E5A9657D65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7170" y="4132385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699422">
                        <a:defRPr/>
                      </a:pPr>
                      <a:endParaRPr lang="en-US" sz="135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1EF84B4-2AE1-B523-CB40-377DCE181F0A}"/>
                      </a:ext>
                    </a:extLst>
                  </p:cNvPr>
                  <p:cNvGrpSpPr/>
                  <p:nvPr/>
                </p:nvGrpSpPr>
                <p:grpSpPr>
                  <a:xfrm>
                    <a:off x="3172902" y="4245010"/>
                    <a:ext cx="355417" cy="110531"/>
                    <a:chOff x="3172902" y="4244590"/>
                    <a:chExt cx="355417" cy="110531"/>
                  </a:xfrm>
                </p:grpSpPr>
                <p:sp>
                  <p:nvSpPr>
                    <p:cNvPr id="29" name="Freeform: Shape 28">
                      <a:extLst>
                        <a:ext uri="{FF2B5EF4-FFF2-40B4-BE49-F238E27FC236}">
                          <a16:creationId xmlns:a16="http://schemas.microsoft.com/office/drawing/2014/main" id="{191FC2B1-54A8-4079-3B9C-A54E23CC78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172902" y="4244590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699422">
                        <a:defRPr/>
                      </a:pPr>
                      <a:endParaRPr lang="en-US" sz="135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0" name="Freeform: Shape 29">
                      <a:extLst>
                        <a:ext uri="{FF2B5EF4-FFF2-40B4-BE49-F238E27FC236}">
                          <a16:creationId xmlns:a16="http://schemas.microsoft.com/office/drawing/2014/main" id="{98E22241-B900-5C21-0E12-45E6EB9CF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0182" y="4244590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699422">
                        <a:defRPr/>
                      </a:pPr>
                      <a:endParaRPr lang="en-US" sz="135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31" name="Freeform: Shape 30">
                      <a:extLst>
                        <a:ext uri="{FF2B5EF4-FFF2-40B4-BE49-F238E27FC236}">
                          <a16:creationId xmlns:a16="http://schemas.microsoft.com/office/drawing/2014/main" id="{43E11AFC-3020-A9F0-3231-E3DF90F6A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7462" y="4244590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699422">
                        <a:defRPr/>
                      </a:pPr>
                      <a:endParaRPr lang="en-US" sz="135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82785326-2108-52D6-A910-6E9AB03D1631}"/>
                      </a:ext>
                    </a:extLst>
                  </p:cNvPr>
                  <p:cNvGrpSpPr/>
                  <p:nvPr/>
                </p:nvGrpSpPr>
                <p:grpSpPr>
                  <a:xfrm>
                    <a:off x="3234030" y="4357635"/>
                    <a:ext cx="233160" cy="110531"/>
                    <a:chOff x="3234867" y="4132385"/>
                    <a:chExt cx="233160" cy="110531"/>
                  </a:xfrm>
                </p:grpSpPr>
                <p:sp>
                  <p:nvSpPr>
                    <p:cNvPr id="27" name="Freeform: Shape 26">
                      <a:extLst>
                        <a:ext uri="{FF2B5EF4-FFF2-40B4-BE49-F238E27FC236}">
                          <a16:creationId xmlns:a16="http://schemas.microsoft.com/office/drawing/2014/main" id="{69F5B307-52B4-A733-FC39-11C7D1F944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234867" y="4132385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699422">
                        <a:defRPr/>
                      </a:pPr>
                      <a:endParaRPr lang="en-US" sz="135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  <p:sp>
                  <p:nvSpPr>
                    <p:cNvPr id="28" name="Freeform: Shape 27">
                      <a:extLst>
                        <a:ext uri="{FF2B5EF4-FFF2-40B4-BE49-F238E27FC236}">
                          <a16:creationId xmlns:a16="http://schemas.microsoft.com/office/drawing/2014/main" id="{2DFE617B-4564-5DA5-2FD3-6313612AE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67170" y="4132385"/>
                      <a:ext cx="100857" cy="110531"/>
                    </a:xfrm>
                    <a:custGeom>
                      <a:avLst/>
                      <a:gdLst>
                        <a:gd name="connsiteX0" fmla="*/ 543418 w 543418"/>
                        <a:gd name="connsiteY0" fmla="*/ 149230 h 595539"/>
                        <a:gd name="connsiteX1" fmla="*/ 543418 w 543418"/>
                        <a:gd name="connsiteY1" fmla="*/ 446971 h 595539"/>
                        <a:gd name="connsiteX2" fmla="*/ 271403 w 543418"/>
                        <a:gd name="connsiteY2" fmla="*/ 595539 h 595539"/>
                        <a:gd name="connsiteX3" fmla="*/ 271403 w 543418"/>
                        <a:gd name="connsiteY3" fmla="*/ 297798 h 595539"/>
                        <a:gd name="connsiteX4" fmla="*/ 0 w 543418"/>
                        <a:gd name="connsiteY4" fmla="*/ 149230 h 595539"/>
                        <a:gd name="connsiteX5" fmla="*/ 271403 w 543418"/>
                        <a:gd name="connsiteY5" fmla="*/ 297798 h 595539"/>
                        <a:gd name="connsiteX6" fmla="*/ 271403 w 543418"/>
                        <a:gd name="connsiteY6" fmla="*/ 595539 h 595539"/>
                        <a:gd name="connsiteX7" fmla="*/ 0 w 543418"/>
                        <a:gd name="connsiteY7" fmla="*/ 446971 h 595539"/>
                        <a:gd name="connsiteX8" fmla="*/ 271403 w 543418"/>
                        <a:gd name="connsiteY8" fmla="*/ 0 h 595539"/>
                        <a:gd name="connsiteX9" fmla="*/ 543418 w 543418"/>
                        <a:gd name="connsiteY9" fmla="*/ 148567 h 595539"/>
                        <a:gd name="connsiteX10" fmla="*/ 271403 w 543418"/>
                        <a:gd name="connsiteY10" fmla="*/ 297134 h 595539"/>
                        <a:gd name="connsiteX11" fmla="*/ 0 w 543418"/>
                        <a:gd name="connsiteY11" fmla="*/ 148567 h 5955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543418" h="595539">
                          <a:moveTo>
                            <a:pt x="543418" y="149230"/>
                          </a:moveTo>
                          <a:lnTo>
                            <a:pt x="543418" y="446971"/>
                          </a:lnTo>
                          <a:lnTo>
                            <a:pt x="271403" y="595539"/>
                          </a:lnTo>
                          <a:lnTo>
                            <a:pt x="271403" y="297798"/>
                          </a:lnTo>
                          <a:close/>
                          <a:moveTo>
                            <a:pt x="0" y="149230"/>
                          </a:moveTo>
                          <a:lnTo>
                            <a:pt x="271403" y="297798"/>
                          </a:lnTo>
                          <a:lnTo>
                            <a:pt x="271403" y="595539"/>
                          </a:lnTo>
                          <a:lnTo>
                            <a:pt x="0" y="446971"/>
                          </a:lnTo>
                          <a:close/>
                          <a:moveTo>
                            <a:pt x="271403" y="0"/>
                          </a:moveTo>
                          <a:lnTo>
                            <a:pt x="543418" y="148567"/>
                          </a:lnTo>
                          <a:lnTo>
                            <a:pt x="271403" y="297134"/>
                          </a:lnTo>
                          <a:lnTo>
                            <a:pt x="0" y="148567"/>
                          </a:lnTo>
                          <a:close/>
                        </a:path>
                      </a:pathLst>
                    </a:custGeom>
                    <a:noFill/>
                    <a:ln w="6350" cap="rnd">
                      <a:solidFill>
                        <a:srgbClr val="0078D4"/>
                      </a:solidFill>
                      <a:prstDash val="solid"/>
                      <a:round/>
                    </a:ln>
                  </p:spPr>
                  <p:txBody>
                    <a:bodyPr wrap="square">
                      <a:noAutofit/>
                    </a:bodyPr>
                    <a:lstStyle/>
                    <a:p>
                      <a:pPr defTabSz="699422">
                        <a:defRPr/>
                      </a:pPr>
                      <a:endParaRPr lang="en-US" sz="1350">
                        <a:solidFill>
                          <a:srgbClr val="FFFFFF"/>
                        </a:solidFill>
                        <a:latin typeface="Segoe UI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609916F-A363-CF20-4513-5C5821F3F94E}"/>
              </a:ext>
            </a:extLst>
          </p:cNvPr>
          <p:cNvGrpSpPr/>
          <p:nvPr/>
        </p:nvGrpSpPr>
        <p:grpSpPr>
          <a:xfrm>
            <a:off x="2537336" y="2044096"/>
            <a:ext cx="757272" cy="756602"/>
            <a:chOff x="3477756" y="3046927"/>
            <a:chExt cx="989988" cy="989111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77D2773-2351-AEEA-98E8-13EA65CEB8D9}"/>
                </a:ext>
              </a:extLst>
            </p:cNvPr>
            <p:cNvGrpSpPr/>
            <p:nvPr/>
          </p:nvGrpSpPr>
          <p:grpSpPr>
            <a:xfrm>
              <a:off x="3644784" y="3213078"/>
              <a:ext cx="822960" cy="822960"/>
              <a:chOff x="3223040" y="3069691"/>
              <a:chExt cx="822960" cy="822960"/>
            </a:xfrm>
          </p:grpSpPr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8324425-E4DB-2327-361D-428AAAE342C0}"/>
                  </a:ext>
                </a:extLst>
              </p:cNvPr>
              <p:cNvSpPr/>
              <p:nvPr/>
            </p:nvSpPr>
            <p:spPr bwMode="auto">
              <a:xfrm>
                <a:off x="3223040" y="3069691"/>
                <a:ext cx="822960" cy="822960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1327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18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5B89139E-C9B4-6013-1881-AC24C0B9D3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385943" y="3232593"/>
                <a:ext cx="497154" cy="497154"/>
              </a:xfrm>
              <a:prstGeom prst="rect">
                <a:avLst/>
              </a:prstGeom>
            </p:spPr>
          </p:pic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E24050F4-8F76-64FA-7FA2-FD4E8E497742}"/>
                </a:ext>
              </a:extLst>
            </p:cNvPr>
            <p:cNvGrpSpPr/>
            <p:nvPr/>
          </p:nvGrpSpPr>
          <p:grpSpPr>
            <a:xfrm>
              <a:off x="3477756" y="3046927"/>
              <a:ext cx="329609" cy="329609"/>
              <a:chOff x="5688419" y="3487479"/>
              <a:chExt cx="329609" cy="329609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EC40241-0A93-4A2D-96E0-B2B375426271}"/>
                  </a:ext>
                </a:extLst>
              </p:cNvPr>
              <p:cNvSpPr/>
              <p:nvPr/>
            </p:nvSpPr>
            <p:spPr bwMode="auto">
              <a:xfrm>
                <a:off x="5688419" y="3487479"/>
                <a:ext cx="329609" cy="32960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891" tIns="111913" rIns="139891" bIns="11191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1327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36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7E3DD8B6-4BD0-C050-D64E-25237223B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21490" y="3520550"/>
                <a:ext cx="263467" cy="263467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A28A520-DB3D-2B74-64C4-0125EE6EFDF3}"/>
              </a:ext>
            </a:extLst>
          </p:cNvPr>
          <p:cNvGrpSpPr/>
          <p:nvPr/>
        </p:nvGrpSpPr>
        <p:grpSpPr>
          <a:xfrm>
            <a:off x="3869824" y="1781554"/>
            <a:ext cx="629507" cy="1019141"/>
            <a:chOff x="5219729" y="2703706"/>
            <a:chExt cx="822960" cy="1332331"/>
          </a:xfrm>
        </p:grpSpPr>
        <p:sp>
          <p:nvSpPr>
            <p:cNvPr id="76" name="Title 1">
              <a:extLst>
                <a:ext uri="{FF2B5EF4-FFF2-40B4-BE49-F238E27FC236}">
                  <a16:creationId xmlns:a16="http://schemas.microsoft.com/office/drawing/2014/main" id="{4D1A50ED-EDF5-BE3D-B796-244C3FF7C96F}"/>
                </a:ext>
              </a:extLst>
            </p:cNvPr>
            <p:cNvSpPr txBox="1">
              <a:spLocks/>
            </p:cNvSpPr>
            <p:nvPr/>
          </p:nvSpPr>
          <p:spPr>
            <a:xfrm>
              <a:off x="5291044" y="2703706"/>
              <a:ext cx="680330" cy="46170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defPPr>
                <a:defRPr lang="en-US"/>
              </a:defPPr>
              <a:lvl1pPr algn="ctr" defTabSz="914192">
                <a:lnSpc>
                  <a:spcPct val="100000"/>
                </a:lnSpc>
                <a:spcBef>
                  <a:spcPct val="0"/>
                </a:spcBef>
                <a:buNone/>
                <a:defRPr sz="1000" b="0" cap="none" spc="0" baseline="0">
                  <a:ln w="3175">
                    <a:noFill/>
                  </a:ln>
                  <a:solidFill>
                    <a:srgbClr val="3C3C4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699288">
                <a:defRPr/>
              </a:pPr>
              <a:r>
                <a:rPr lang="en-US" sz="765">
                  <a:solidFill>
                    <a:srgbClr val="000000"/>
                  </a:solidFill>
                </a:rPr>
                <a:t>Azure Container Registry</a:t>
              </a:r>
            </a:p>
          </p:txBody>
        </p: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E9915DE-9B29-A74C-D02C-1DB9CD24037A}"/>
                </a:ext>
              </a:extLst>
            </p:cNvPr>
            <p:cNvGrpSpPr/>
            <p:nvPr/>
          </p:nvGrpSpPr>
          <p:grpSpPr>
            <a:xfrm>
              <a:off x="5219729" y="3213077"/>
              <a:ext cx="822960" cy="822960"/>
              <a:chOff x="5824800" y="1539202"/>
              <a:chExt cx="822960" cy="82296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DE0ED97-E4F0-421C-50C3-67294B97F667}"/>
                  </a:ext>
                </a:extLst>
              </p:cNvPr>
              <p:cNvSpPr/>
              <p:nvPr/>
            </p:nvSpPr>
            <p:spPr bwMode="auto">
              <a:xfrm>
                <a:off x="5824800" y="1539202"/>
                <a:ext cx="822960" cy="822960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1327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18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C8497BD7-EF3E-CEEE-6B27-1B7DC7071A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930334" y="1644736"/>
                <a:ext cx="611893" cy="611893"/>
              </a:xfrm>
              <a:prstGeom prst="rect">
                <a:avLst/>
              </a:prstGeom>
            </p:spPr>
          </p:pic>
        </p:grp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0BD6A71-DA43-FDC7-C2D3-A48DD9EC18EE}"/>
              </a:ext>
            </a:extLst>
          </p:cNvPr>
          <p:cNvCxnSpPr>
            <a:cxnSpLocks/>
            <a:stCxn id="137" idx="0"/>
            <a:endCxn id="78" idx="2"/>
          </p:cNvCxnSpPr>
          <p:nvPr/>
        </p:nvCxnSpPr>
        <p:spPr>
          <a:xfrm flipV="1">
            <a:off x="4184578" y="2800696"/>
            <a:ext cx="0" cy="1355849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1">
            <a:extLst>
              <a:ext uri="{FF2B5EF4-FFF2-40B4-BE49-F238E27FC236}">
                <a16:creationId xmlns:a16="http://schemas.microsoft.com/office/drawing/2014/main" id="{A8A91AD4-89FA-239D-FF2A-88E6C7383DEB}"/>
              </a:ext>
            </a:extLst>
          </p:cNvPr>
          <p:cNvSpPr txBox="1">
            <a:spLocks/>
          </p:cNvSpPr>
          <p:nvPr/>
        </p:nvSpPr>
        <p:spPr>
          <a:xfrm>
            <a:off x="3387247" y="3264357"/>
            <a:ext cx="756437" cy="2354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713478">
              <a:lnSpc>
                <a:spcPct val="100000"/>
              </a:lnSpc>
              <a:defRPr/>
            </a:pPr>
            <a:r>
              <a:rPr lang="en-US" sz="765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Pipelines/</a:t>
            </a:r>
            <a:br>
              <a:rPr lang="en-US" sz="765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765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DevOps Project</a:t>
            </a: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ACBE5070-3982-35F6-2B90-C10F4CC58F2D}"/>
              </a:ext>
            </a:extLst>
          </p:cNvPr>
          <p:cNvSpPr txBox="1">
            <a:spLocks/>
          </p:cNvSpPr>
          <p:nvPr/>
        </p:nvSpPr>
        <p:spPr>
          <a:xfrm>
            <a:off x="3916792" y="2965900"/>
            <a:ext cx="535574" cy="234017"/>
          </a:xfrm>
          <a:prstGeom prst="roundRect">
            <a:avLst>
              <a:gd name="adj" fmla="val 4732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945" tIns="69945" rIns="69945" bIns="6994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175">
                <a:solidFill>
                  <a:srgbClr val="505050"/>
                </a:solidFill>
                <a:latin typeface="Segoe UI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defTabSz="699086">
              <a:defRPr/>
            </a:pPr>
            <a:r>
              <a:rPr lang="en-US" sz="612">
                <a:ln w="3175">
                  <a:noFill/>
                </a:ln>
                <a:solidFill>
                  <a:srgbClr val="3C3C41"/>
                </a:solidFill>
                <a:cs typeface="Segoe UI Semibold" panose="020B0702040204020203" pitchFamily="34" charset="0"/>
              </a:rPr>
              <a:t>Auto-build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46B04C0-159F-16E1-A712-A8310A2A6C0D}"/>
              </a:ext>
            </a:extLst>
          </p:cNvPr>
          <p:cNvCxnSpPr>
            <a:cxnSpLocks/>
            <a:stCxn id="78" idx="3"/>
            <a:endCxn id="7" idx="1"/>
          </p:cNvCxnSpPr>
          <p:nvPr/>
        </p:nvCxnSpPr>
        <p:spPr>
          <a:xfrm>
            <a:off x="4499332" y="2485943"/>
            <a:ext cx="573020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FF3EE23-D444-804A-AC7C-20E3D3436027}"/>
              </a:ext>
            </a:extLst>
          </p:cNvPr>
          <p:cNvGrpSpPr/>
          <p:nvPr/>
        </p:nvGrpSpPr>
        <p:grpSpPr>
          <a:xfrm>
            <a:off x="5186672" y="2632471"/>
            <a:ext cx="1729826" cy="609760"/>
            <a:chOff x="6941256" y="3816117"/>
            <a:chExt cx="2261415" cy="797144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0741B3D9-12E7-56AA-A876-0EA3AB54F80B}"/>
                </a:ext>
              </a:extLst>
            </p:cNvPr>
            <p:cNvSpPr/>
            <p:nvPr/>
          </p:nvSpPr>
          <p:spPr bwMode="auto">
            <a:xfrm>
              <a:off x="6941256" y="3991112"/>
              <a:ext cx="2261415" cy="62214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F3C5DCF2-10A4-A444-A972-7F31D36D324E}"/>
                </a:ext>
              </a:extLst>
            </p:cNvPr>
            <p:cNvSpPr txBox="1">
              <a:spLocks/>
            </p:cNvSpPr>
            <p:nvPr/>
          </p:nvSpPr>
          <p:spPr>
            <a:xfrm>
              <a:off x="6941256" y="3816117"/>
              <a:ext cx="601487" cy="12313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713478">
                <a:lnSpc>
                  <a:spcPct val="100000"/>
                </a:lnSpc>
                <a:defRPr/>
              </a:pPr>
              <a:r>
                <a:rPr lang="en-US" sz="612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Business tier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C562055-BF7A-1E25-8C10-A49AC9AB0A78}"/>
              </a:ext>
            </a:extLst>
          </p:cNvPr>
          <p:cNvGrpSpPr/>
          <p:nvPr/>
        </p:nvGrpSpPr>
        <p:grpSpPr>
          <a:xfrm>
            <a:off x="5290591" y="2850803"/>
            <a:ext cx="306959" cy="306959"/>
            <a:chOff x="7077109" y="4101542"/>
            <a:chExt cx="401289" cy="401289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82B3A0BD-5152-5B29-9D3C-AA2A43AC434B}"/>
                </a:ext>
              </a:extLst>
            </p:cNvPr>
            <p:cNvSpPr/>
            <p:nvPr/>
          </p:nvSpPr>
          <p:spPr bwMode="auto">
            <a:xfrm>
              <a:off x="7077109" y="4101542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46CB7F42-0F9B-E8C1-7B88-4067EAD72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60189" y="4184622"/>
              <a:ext cx="235129" cy="235129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86898F4-E087-766B-246D-98E12C07DF1C}"/>
              </a:ext>
            </a:extLst>
          </p:cNvPr>
          <p:cNvGrpSpPr/>
          <p:nvPr/>
        </p:nvGrpSpPr>
        <p:grpSpPr>
          <a:xfrm>
            <a:off x="5695600" y="2850803"/>
            <a:ext cx="306959" cy="306959"/>
            <a:chOff x="7606582" y="4101542"/>
            <a:chExt cx="401289" cy="401289"/>
          </a:xfrm>
        </p:grpSpPr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EECDFC9F-0B32-C5DE-920F-B10CE36EE7A5}"/>
                </a:ext>
              </a:extLst>
            </p:cNvPr>
            <p:cNvSpPr/>
            <p:nvPr/>
          </p:nvSpPr>
          <p:spPr bwMode="auto">
            <a:xfrm>
              <a:off x="7606582" y="4101542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1D261E0A-2BD6-BB7C-6B07-2C99E8D26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89662" y="4184622"/>
              <a:ext cx="235129" cy="235129"/>
            </a:xfrm>
            <a:prstGeom prst="rect">
              <a:avLst/>
            </a:prstGeom>
          </p:spPr>
        </p:pic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BFE2448-101C-DDFE-A8D9-C45F229C6E30}"/>
              </a:ext>
            </a:extLst>
          </p:cNvPr>
          <p:cNvGrpSpPr/>
          <p:nvPr/>
        </p:nvGrpSpPr>
        <p:grpSpPr>
          <a:xfrm>
            <a:off x="6100611" y="2850803"/>
            <a:ext cx="306959" cy="306959"/>
            <a:chOff x="8136055" y="4101542"/>
            <a:chExt cx="401289" cy="401289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C846623-D412-0D4E-4C3D-CCC8D6125E40}"/>
                </a:ext>
              </a:extLst>
            </p:cNvPr>
            <p:cNvSpPr/>
            <p:nvPr/>
          </p:nvSpPr>
          <p:spPr bwMode="auto">
            <a:xfrm>
              <a:off x="8136055" y="4101542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A3FB20C2-6C8B-8B00-DE4D-A34D483E2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19135" y="4184622"/>
              <a:ext cx="235129" cy="235129"/>
            </a:xfrm>
            <a:prstGeom prst="rect">
              <a:avLst/>
            </a:prstGeom>
          </p:spPr>
        </p:pic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B1DE02A7-297A-F605-A820-E3D3F1D0BA41}"/>
              </a:ext>
            </a:extLst>
          </p:cNvPr>
          <p:cNvGrpSpPr/>
          <p:nvPr/>
        </p:nvGrpSpPr>
        <p:grpSpPr>
          <a:xfrm>
            <a:off x="6505621" y="2850803"/>
            <a:ext cx="306959" cy="306959"/>
            <a:chOff x="8665528" y="4101542"/>
            <a:chExt cx="401289" cy="401289"/>
          </a:xfrm>
        </p:grpSpPr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BFC682BE-60C1-8EAE-2ECD-03FA6D108F9C}"/>
                </a:ext>
              </a:extLst>
            </p:cNvPr>
            <p:cNvSpPr/>
            <p:nvPr/>
          </p:nvSpPr>
          <p:spPr bwMode="auto">
            <a:xfrm>
              <a:off x="8665528" y="4101542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9958DD7B-D494-478D-D124-587531E71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608" y="4184622"/>
              <a:ext cx="235129" cy="235129"/>
            </a:xfrm>
            <a:prstGeom prst="rect">
              <a:avLst/>
            </a:prstGeom>
          </p:spPr>
        </p:pic>
      </p:grp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3DE842E-EAFA-8C99-1ACB-F5C34463642B}"/>
              </a:ext>
            </a:extLst>
          </p:cNvPr>
          <p:cNvCxnSpPr>
            <a:cxnSpLocks/>
          </p:cNvCxnSpPr>
          <p:nvPr/>
        </p:nvCxnSpPr>
        <p:spPr>
          <a:xfrm>
            <a:off x="6051585" y="2238724"/>
            <a:ext cx="0" cy="527609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F28F38FD-0C64-D890-188F-9F192C6BA8F3}"/>
              </a:ext>
            </a:extLst>
          </p:cNvPr>
          <p:cNvCxnSpPr>
            <a:cxnSpLocks/>
          </p:cNvCxnSpPr>
          <p:nvPr/>
        </p:nvCxnSpPr>
        <p:spPr>
          <a:xfrm>
            <a:off x="6456595" y="2238724"/>
            <a:ext cx="0" cy="527609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4B39E7E-B927-76EE-52B9-493B5D066ACD}"/>
              </a:ext>
            </a:extLst>
          </p:cNvPr>
          <p:cNvGrpSpPr/>
          <p:nvPr/>
        </p:nvGrpSpPr>
        <p:grpSpPr>
          <a:xfrm>
            <a:off x="5186672" y="1628962"/>
            <a:ext cx="1729826" cy="609760"/>
            <a:chOff x="6941256" y="2504221"/>
            <a:chExt cx="2261415" cy="797144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87507D4A-0D0E-EE7C-4C38-040F7AB3C9FF}"/>
                </a:ext>
              </a:extLst>
            </p:cNvPr>
            <p:cNvSpPr/>
            <p:nvPr/>
          </p:nvSpPr>
          <p:spPr bwMode="auto">
            <a:xfrm>
              <a:off x="6941256" y="2679216"/>
              <a:ext cx="2261415" cy="62214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prstDash val="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03" name="Title 1">
              <a:extLst>
                <a:ext uri="{FF2B5EF4-FFF2-40B4-BE49-F238E27FC236}">
                  <a16:creationId xmlns:a16="http://schemas.microsoft.com/office/drawing/2014/main" id="{18229AC8-9AA2-CF14-A581-C776597865F8}"/>
                </a:ext>
              </a:extLst>
            </p:cNvPr>
            <p:cNvSpPr txBox="1">
              <a:spLocks/>
            </p:cNvSpPr>
            <p:nvPr/>
          </p:nvSpPr>
          <p:spPr>
            <a:xfrm>
              <a:off x="6941256" y="2504221"/>
              <a:ext cx="601487" cy="123139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defTabSz="713478">
                <a:lnSpc>
                  <a:spcPct val="100000"/>
                </a:lnSpc>
                <a:defRPr/>
              </a:pPr>
              <a:r>
                <a:rPr lang="en-US" sz="612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 tier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EE901222-A559-D8B4-5351-107B312ACE1C}"/>
              </a:ext>
            </a:extLst>
          </p:cNvPr>
          <p:cNvGrpSpPr/>
          <p:nvPr/>
        </p:nvGrpSpPr>
        <p:grpSpPr>
          <a:xfrm>
            <a:off x="5290591" y="1847293"/>
            <a:ext cx="306959" cy="306959"/>
            <a:chOff x="7077109" y="2789646"/>
            <a:chExt cx="401289" cy="401289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42FBA81-CB1D-839A-67F4-8F128FD50200}"/>
                </a:ext>
              </a:extLst>
            </p:cNvPr>
            <p:cNvSpPr/>
            <p:nvPr/>
          </p:nvSpPr>
          <p:spPr bwMode="auto">
            <a:xfrm>
              <a:off x="7077109" y="2789646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106" name="Graphic 105">
              <a:extLst>
                <a:ext uri="{FF2B5EF4-FFF2-40B4-BE49-F238E27FC236}">
                  <a16:creationId xmlns:a16="http://schemas.microsoft.com/office/drawing/2014/main" id="{96CCE0CA-F00C-5D08-B030-CF0E98EE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55415" y="2867952"/>
              <a:ext cx="244676" cy="244676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32484D8-40D9-89A0-FA5D-97170A0AC5E1}"/>
              </a:ext>
            </a:extLst>
          </p:cNvPr>
          <p:cNvGrpSpPr/>
          <p:nvPr/>
        </p:nvGrpSpPr>
        <p:grpSpPr>
          <a:xfrm>
            <a:off x="5695600" y="1847293"/>
            <a:ext cx="306959" cy="306959"/>
            <a:chOff x="7606582" y="2789646"/>
            <a:chExt cx="401289" cy="401289"/>
          </a:xfrm>
        </p:grpSpPr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E716096-1BED-15BE-AB5F-7763FFA3B4B1}"/>
                </a:ext>
              </a:extLst>
            </p:cNvPr>
            <p:cNvSpPr/>
            <p:nvPr/>
          </p:nvSpPr>
          <p:spPr bwMode="auto">
            <a:xfrm>
              <a:off x="7606582" y="2789646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50CAC8F7-9552-AA26-6C6F-69237038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84888" y="2867952"/>
              <a:ext cx="244676" cy="244676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3BFAAC6-C634-94D1-D967-5F36CC5C6990}"/>
              </a:ext>
            </a:extLst>
          </p:cNvPr>
          <p:cNvGrpSpPr/>
          <p:nvPr/>
        </p:nvGrpSpPr>
        <p:grpSpPr>
          <a:xfrm>
            <a:off x="6100611" y="1847293"/>
            <a:ext cx="306959" cy="306959"/>
            <a:chOff x="8136055" y="2789646"/>
            <a:chExt cx="401289" cy="401289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F8C21836-4806-44A4-FD8D-5CE444FEA0C3}"/>
                </a:ext>
              </a:extLst>
            </p:cNvPr>
            <p:cNvSpPr/>
            <p:nvPr/>
          </p:nvSpPr>
          <p:spPr bwMode="auto">
            <a:xfrm>
              <a:off x="8136055" y="2789646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112" name="Graphic 111">
              <a:extLst>
                <a:ext uri="{FF2B5EF4-FFF2-40B4-BE49-F238E27FC236}">
                  <a16:creationId xmlns:a16="http://schemas.microsoft.com/office/drawing/2014/main" id="{21458E64-B854-6C5F-1E95-DBCEB2E49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14361" y="2867952"/>
              <a:ext cx="244676" cy="244676"/>
            </a:xfrm>
            <a:prstGeom prst="rect">
              <a:avLst/>
            </a:prstGeom>
          </p:spPr>
        </p:pic>
      </p:grp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143A821-4001-92E2-9B9D-5ACBF0D4DFB2}"/>
              </a:ext>
            </a:extLst>
          </p:cNvPr>
          <p:cNvCxnSpPr>
            <a:cxnSpLocks/>
          </p:cNvCxnSpPr>
          <p:nvPr/>
        </p:nvCxnSpPr>
        <p:spPr>
          <a:xfrm>
            <a:off x="6051585" y="3465176"/>
            <a:ext cx="1" cy="364805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8EEE63F5-A0D6-E0E4-46A8-C5E57D01CD38}"/>
              </a:ext>
            </a:extLst>
          </p:cNvPr>
          <p:cNvCxnSpPr>
            <a:cxnSpLocks/>
          </p:cNvCxnSpPr>
          <p:nvPr/>
        </p:nvCxnSpPr>
        <p:spPr>
          <a:xfrm>
            <a:off x="6456595" y="3465176"/>
            <a:ext cx="1" cy="364805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51DC547-DA14-7C4A-26C0-3B567A806079}"/>
              </a:ext>
            </a:extLst>
          </p:cNvPr>
          <p:cNvGrpSpPr/>
          <p:nvPr/>
        </p:nvGrpSpPr>
        <p:grpSpPr>
          <a:xfrm>
            <a:off x="5216057" y="3965137"/>
            <a:ext cx="408158" cy="408158"/>
            <a:chOff x="9572166" y="4425234"/>
            <a:chExt cx="533589" cy="533589"/>
          </a:xfrm>
        </p:grpSpPr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9577E99B-7A74-42AE-B1E1-EDAC0466807C}"/>
                </a:ext>
              </a:extLst>
            </p:cNvPr>
            <p:cNvSpPr/>
            <p:nvPr/>
          </p:nvSpPr>
          <p:spPr bwMode="auto">
            <a:xfrm>
              <a:off x="9572166" y="4425234"/>
              <a:ext cx="533589" cy="5335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17" name="Database_EFC7" title="Icon of a cylinder">
              <a:extLst>
                <a:ext uri="{FF2B5EF4-FFF2-40B4-BE49-F238E27FC236}">
                  <a16:creationId xmlns:a16="http://schemas.microsoft.com/office/drawing/2014/main" id="{7024DDC1-AAEF-F2AC-BE01-DEF15F9B1FE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08818" y="4522864"/>
              <a:ext cx="260285" cy="338328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9945" tIns="34973" rIns="69945" bIns="34973" numCol="1" anchor="t" anchorCtr="0" compatLnSpc="1">
              <a:prstTxWarp prst="textNoShape">
                <a:avLst/>
              </a:prstTxWarp>
            </a:bodyPr>
            <a:lstStyle/>
            <a:p>
              <a:pPr defTabSz="699448">
                <a:defRPr/>
              </a:pPr>
              <a:endParaRPr lang="en-US" sz="1377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5D947A45-3FAF-07A8-08B3-1FBE0B1350EB}"/>
              </a:ext>
            </a:extLst>
          </p:cNvPr>
          <p:cNvGrpSpPr/>
          <p:nvPr/>
        </p:nvGrpSpPr>
        <p:grpSpPr>
          <a:xfrm>
            <a:off x="5847508" y="3965137"/>
            <a:ext cx="408158" cy="408158"/>
            <a:chOff x="9572166" y="4425234"/>
            <a:chExt cx="533589" cy="533589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830CF24C-0E88-5F77-B1D1-F8FEDE5F6506}"/>
                </a:ext>
              </a:extLst>
            </p:cNvPr>
            <p:cNvSpPr/>
            <p:nvPr/>
          </p:nvSpPr>
          <p:spPr bwMode="auto">
            <a:xfrm>
              <a:off x="9572166" y="4425234"/>
              <a:ext cx="533589" cy="5335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20" name="Database_EFC7" title="Icon of a cylinder">
              <a:extLst>
                <a:ext uri="{FF2B5EF4-FFF2-40B4-BE49-F238E27FC236}">
                  <a16:creationId xmlns:a16="http://schemas.microsoft.com/office/drawing/2014/main" id="{0266B573-CBF9-6C59-E082-0D002F23DFD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08818" y="4522864"/>
              <a:ext cx="260285" cy="338328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9945" tIns="34973" rIns="69945" bIns="34973" numCol="1" anchor="t" anchorCtr="0" compatLnSpc="1">
              <a:prstTxWarp prst="textNoShape">
                <a:avLst/>
              </a:prstTxWarp>
            </a:bodyPr>
            <a:lstStyle/>
            <a:p>
              <a:pPr defTabSz="699448">
                <a:defRPr/>
              </a:pPr>
              <a:endParaRPr lang="en-US" sz="1377">
                <a:solidFill>
                  <a:srgbClr val="505050"/>
                </a:solidFill>
                <a:latin typeface="Segoe UI"/>
              </a:endParaRPr>
            </a:p>
          </p:txBody>
        </p:sp>
      </p:grp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466CD61F-7FD6-413D-6BD5-B5FD9B6DD3D4}"/>
              </a:ext>
            </a:extLst>
          </p:cNvPr>
          <p:cNvCxnSpPr>
            <a:cxnSpLocks/>
            <a:stCxn id="125" idx="1"/>
            <a:endCxn id="7" idx="3"/>
          </p:cNvCxnSpPr>
          <p:nvPr/>
        </p:nvCxnSpPr>
        <p:spPr>
          <a:xfrm flipH="1">
            <a:off x="7030819" y="2485943"/>
            <a:ext cx="575078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149DD04F-BA41-378E-6CF3-5EFCB4BCCCDE}"/>
              </a:ext>
            </a:extLst>
          </p:cNvPr>
          <p:cNvGrpSpPr/>
          <p:nvPr/>
        </p:nvGrpSpPr>
        <p:grpSpPr>
          <a:xfrm>
            <a:off x="7605897" y="1899279"/>
            <a:ext cx="629507" cy="901416"/>
            <a:chOff x="10103928" y="2857608"/>
            <a:chExt cx="822960" cy="1178429"/>
          </a:xfrm>
        </p:grpSpPr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454E77AB-4A15-6429-9A2B-6BEE94E88203}"/>
                </a:ext>
              </a:extLst>
            </p:cNvPr>
            <p:cNvGrpSpPr/>
            <p:nvPr/>
          </p:nvGrpSpPr>
          <p:grpSpPr>
            <a:xfrm>
              <a:off x="10103928" y="3213077"/>
              <a:ext cx="822960" cy="822960"/>
              <a:chOff x="9992901" y="2243255"/>
              <a:chExt cx="822960" cy="822960"/>
            </a:xfrm>
          </p:grpSpPr>
          <p:sp>
            <p:nvSpPr>
              <p:cNvPr id="125" name="Rectangle: Rounded Corners 124">
                <a:extLst>
                  <a:ext uri="{FF2B5EF4-FFF2-40B4-BE49-F238E27FC236}">
                    <a16:creationId xmlns:a16="http://schemas.microsoft.com/office/drawing/2014/main" id="{91CD3074-8119-5979-135E-DAAD4331969E}"/>
                  </a:ext>
                </a:extLst>
              </p:cNvPr>
              <p:cNvSpPr/>
              <p:nvPr/>
            </p:nvSpPr>
            <p:spPr bwMode="auto">
              <a:xfrm>
                <a:off x="9992901" y="2243255"/>
                <a:ext cx="822960" cy="822960"/>
              </a:xfrm>
              <a:prstGeom prst="roundRect">
                <a:avLst>
                  <a:gd name="adj" fmla="val 3125"/>
                </a:avLst>
              </a:prstGeom>
              <a:solidFill>
                <a:srgbClr val="0078D4">
                  <a:alpha val="1000"/>
                </a:srgbClr>
              </a:solidFill>
              <a:ln w="12700">
                <a:solidFill>
                  <a:srgbClr val="0078D4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713271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918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EA08D676-5B7C-3197-89D4-611426E80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0166256" y="2416610"/>
                <a:ext cx="476250" cy="476250"/>
              </a:xfrm>
              <a:prstGeom prst="rect">
                <a:avLst/>
              </a:prstGeom>
            </p:spPr>
          </p:pic>
        </p:grpSp>
        <p:sp>
          <p:nvSpPr>
            <p:cNvPr id="124" name="Title 1">
              <a:extLst>
                <a:ext uri="{FF2B5EF4-FFF2-40B4-BE49-F238E27FC236}">
                  <a16:creationId xmlns:a16="http://schemas.microsoft.com/office/drawing/2014/main" id="{A785D257-9A93-A8F8-3B09-2EEF1B375661}"/>
                </a:ext>
              </a:extLst>
            </p:cNvPr>
            <p:cNvSpPr txBox="1">
              <a:spLocks/>
            </p:cNvSpPr>
            <p:nvPr/>
          </p:nvSpPr>
          <p:spPr>
            <a:xfrm>
              <a:off x="10175243" y="2857608"/>
              <a:ext cx="680330" cy="307805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defPPr>
                <a:defRPr lang="en-US"/>
              </a:defPPr>
              <a:lvl1pPr algn="ctr" defTabSz="914192">
                <a:lnSpc>
                  <a:spcPct val="100000"/>
                </a:lnSpc>
                <a:spcBef>
                  <a:spcPct val="0"/>
                </a:spcBef>
                <a:buNone/>
                <a:defRPr sz="1000" b="0" cap="none" spc="0" baseline="0">
                  <a:ln w="3175">
                    <a:noFill/>
                  </a:ln>
                  <a:solidFill>
                    <a:srgbClr val="3C3C4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699288">
                <a:defRPr/>
              </a:pPr>
              <a:r>
                <a:rPr lang="en-US" sz="765">
                  <a:solidFill>
                    <a:srgbClr val="000000"/>
                  </a:solidFill>
                </a:rPr>
                <a:t>Azure Monitor</a:t>
              </a:r>
            </a:p>
          </p:txBody>
        </p:sp>
      </p:grpSp>
      <p:sp>
        <p:nvSpPr>
          <p:cNvPr id="127" name="Oval 126">
            <a:extLst>
              <a:ext uri="{FF2B5EF4-FFF2-40B4-BE49-F238E27FC236}">
                <a16:creationId xmlns:a16="http://schemas.microsoft.com/office/drawing/2014/main" id="{482F522A-62A2-9C2F-BD84-5F7292A8FBA1}"/>
              </a:ext>
            </a:extLst>
          </p:cNvPr>
          <p:cNvSpPr/>
          <p:nvPr/>
        </p:nvSpPr>
        <p:spPr bwMode="auto">
          <a:xfrm>
            <a:off x="2951876" y="4452494"/>
            <a:ext cx="55956" cy="55956"/>
          </a:xfrm>
          <a:prstGeom prst="ellipse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9891" tIns="111913" rIns="139891" bIns="11191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13271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836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41235EF2-E789-58A1-A0DE-911449706843}"/>
              </a:ext>
            </a:extLst>
          </p:cNvPr>
          <p:cNvCxnSpPr>
            <a:cxnSpLocks/>
            <a:stCxn id="73" idx="2"/>
          </p:cNvCxnSpPr>
          <p:nvPr/>
        </p:nvCxnSpPr>
        <p:spPr>
          <a:xfrm>
            <a:off x="2979854" y="2800697"/>
            <a:ext cx="0" cy="1642623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A35C1FC-BB84-9E6E-5047-716DE93FCCB4}"/>
              </a:ext>
            </a:extLst>
          </p:cNvPr>
          <p:cNvCxnSpPr>
            <a:cxnSpLocks/>
            <a:endCxn id="137" idx="1"/>
          </p:cNvCxnSpPr>
          <p:nvPr/>
        </p:nvCxnSpPr>
        <p:spPr>
          <a:xfrm>
            <a:off x="2979854" y="4471299"/>
            <a:ext cx="889970" cy="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9731FA4-24A2-9FCE-A546-9EAF92C6FE27}"/>
              </a:ext>
            </a:extLst>
          </p:cNvPr>
          <p:cNvGrpSpPr/>
          <p:nvPr/>
        </p:nvGrpSpPr>
        <p:grpSpPr>
          <a:xfrm>
            <a:off x="6470847" y="3965137"/>
            <a:ext cx="408158" cy="408158"/>
            <a:chOff x="9572166" y="4425234"/>
            <a:chExt cx="533589" cy="533589"/>
          </a:xfrm>
        </p:grpSpPr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856D7579-3D6C-6E0A-0242-A555F5AD773E}"/>
                </a:ext>
              </a:extLst>
            </p:cNvPr>
            <p:cNvSpPr/>
            <p:nvPr/>
          </p:nvSpPr>
          <p:spPr bwMode="auto">
            <a:xfrm>
              <a:off x="9572166" y="4425234"/>
              <a:ext cx="533589" cy="5335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32" name="Database_EFC7" title="Icon of a cylinder">
              <a:extLst>
                <a:ext uri="{FF2B5EF4-FFF2-40B4-BE49-F238E27FC236}">
                  <a16:creationId xmlns:a16="http://schemas.microsoft.com/office/drawing/2014/main" id="{52A16058-C09D-2924-355C-FF1D4AC9546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708818" y="4522864"/>
              <a:ext cx="260285" cy="338328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9945" tIns="34973" rIns="69945" bIns="34973" numCol="1" anchor="t" anchorCtr="0" compatLnSpc="1">
              <a:prstTxWarp prst="textNoShape">
                <a:avLst/>
              </a:prstTxWarp>
            </a:bodyPr>
            <a:lstStyle/>
            <a:p>
              <a:pPr defTabSz="699448">
                <a:defRPr/>
              </a:pPr>
              <a:endParaRPr lang="en-US" sz="1377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3E2AB4E-7A40-7BB0-A4F5-28A8EBC3AE39}"/>
              </a:ext>
            </a:extLst>
          </p:cNvPr>
          <p:cNvGrpSpPr/>
          <p:nvPr/>
        </p:nvGrpSpPr>
        <p:grpSpPr>
          <a:xfrm>
            <a:off x="6515680" y="1847293"/>
            <a:ext cx="306959" cy="306959"/>
            <a:chOff x="8136055" y="2789646"/>
            <a:chExt cx="401289" cy="401289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8F5BA02E-71BE-9FBE-F808-D3FD7BB52859}"/>
                </a:ext>
              </a:extLst>
            </p:cNvPr>
            <p:cNvSpPr/>
            <p:nvPr/>
          </p:nvSpPr>
          <p:spPr bwMode="auto">
            <a:xfrm>
              <a:off x="8136055" y="2789646"/>
              <a:ext cx="401289" cy="401289"/>
            </a:xfrm>
            <a:prstGeom prst="roundRect">
              <a:avLst>
                <a:gd name="adj" fmla="val 3125"/>
              </a:avLst>
            </a:prstGeom>
            <a:noFill/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B4977DE6-41FD-06BE-8DA1-9A9ADFA9D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214361" y="2867952"/>
              <a:ext cx="244676" cy="244676"/>
            </a:xfrm>
            <a:prstGeom prst="rect">
              <a:avLst/>
            </a:prstGeom>
          </p:spPr>
        </p:pic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8F38DF23-5C54-11F1-491A-E6EEE82B9E90}"/>
              </a:ext>
            </a:extLst>
          </p:cNvPr>
          <p:cNvGrpSpPr/>
          <p:nvPr/>
        </p:nvGrpSpPr>
        <p:grpSpPr>
          <a:xfrm>
            <a:off x="3869824" y="4156545"/>
            <a:ext cx="629507" cy="787497"/>
            <a:chOff x="5324522" y="5113692"/>
            <a:chExt cx="839343" cy="1049996"/>
          </a:xfrm>
        </p:grpSpPr>
        <p:sp>
          <p:nvSpPr>
            <p:cNvPr id="137" name="Rectangle: Rounded Corners 136">
              <a:extLst>
                <a:ext uri="{FF2B5EF4-FFF2-40B4-BE49-F238E27FC236}">
                  <a16:creationId xmlns:a16="http://schemas.microsoft.com/office/drawing/2014/main" id="{CB094516-D6EB-A260-A4D9-6C16494FEB6B}"/>
                </a:ext>
              </a:extLst>
            </p:cNvPr>
            <p:cNvSpPr/>
            <p:nvPr/>
          </p:nvSpPr>
          <p:spPr bwMode="auto">
            <a:xfrm>
              <a:off x="5324522" y="5113692"/>
              <a:ext cx="839343" cy="839343"/>
            </a:xfrm>
            <a:prstGeom prst="roundRect">
              <a:avLst>
                <a:gd name="adj" fmla="val 3125"/>
              </a:avLst>
            </a:prstGeom>
            <a:solidFill>
              <a:srgbClr val="0078D4">
                <a:alpha val="1000"/>
              </a:srgbClr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9891" tIns="111913" rIns="139891" bIns="111913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71327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18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38" name="Title 1">
              <a:extLst>
                <a:ext uri="{FF2B5EF4-FFF2-40B4-BE49-F238E27FC236}">
                  <a16:creationId xmlns:a16="http://schemas.microsoft.com/office/drawing/2014/main" id="{F01771BD-529B-754C-2651-5AA2478EE45D}"/>
                </a:ext>
              </a:extLst>
            </p:cNvPr>
            <p:cNvSpPr txBox="1">
              <a:spLocks/>
            </p:cNvSpPr>
            <p:nvPr/>
          </p:nvSpPr>
          <p:spPr>
            <a:xfrm>
              <a:off x="5397257" y="6006721"/>
              <a:ext cx="693874" cy="15696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defPPr>
                <a:defRPr lang="en-US"/>
              </a:defPPr>
              <a:lvl1pPr algn="ctr" defTabSz="914192">
                <a:lnSpc>
                  <a:spcPct val="100000"/>
                </a:lnSpc>
                <a:spcBef>
                  <a:spcPct val="0"/>
                </a:spcBef>
                <a:buNone/>
                <a:defRPr sz="1000" b="0" cap="none" spc="0" baseline="0">
                  <a:ln w="3175">
                    <a:noFill/>
                  </a:ln>
                  <a:solidFill>
                    <a:srgbClr val="3C3C41"/>
                  </a:solidFill>
                  <a:effectLst/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</a:lstStyle>
            <a:p>
              <a:pPr defTabSz="699288">
                <a:defRPr/>
              </a:pPr>
              <a:r>
                <a:rPr lang="en-US" sz="765">
                  <a:solidFill>
                    <a:srgbClr val="000000"/>
                  </a:solidFill>
                </a:rPr>
                <a:t>CI/CD</a:t>
              </a:r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A877B42-3F04-9037-4A6B-1D8384DD33C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518520" y="5282026"/>
              <a:ext cx="502920" cy="502758"/>
            </a:xfrm>
            <a:custGeom>
              <a:avLst/>
              <a:gdLst>
                <a:gd name="connsiteX0" fmla="*/ 0 w 3242535"/>
                <a:gd name="connsiteY0" fmla="*/ 2435711 h 3241496"/>
                <a:gd name="connsiteX1" fmla="*/ 233253 w 3242535"/>
                <a:gd name="connsiteY1" fmla="*/ 2435711 h 3241496"/>
                <a:gd name="connsiteX2" fmla="*/ 233253 w 3242535"/>
                <a:gd name="connsiteY2" fmla="*/ 3008243 h 3241496"/>
                <a:gd name="connsiteX3" fmla="*/ 806963 w 3242535"/>
                <a:gd name="connsiteY3" fmla="*/ 3008243 h 3241496"/>
                <a:gd name="connsiteX4" fmla="*/ 806963 w 3242535"/>
                <a:gd name="connsiteY4" fmla="*/ 3241496 h 3241496"/>
                <a:gd name="connsiteX5" fmla="*/ 0 w 3242535"/>
                <a:gd name="connsiteY5" fmla="*/ 3241496 h 3241496"/>
                <a:gd name="connsiteX6" fmla="*/ 2446806 w 3242535"/>
                <a:gd name="connsiteY6" fmla="*/ 2102324 h 3241496"/>
                <a:gd name="connsiteX7" fmla="*/ 2446806 w 3242535"/>
                <a:gd name="connsiteY7" fmla="*/ 3133136 h 3241496"/>
                <a:gd name="connsiteX8" fmla="*/ 2338390 w 3242535"/>
                <a:gd name="connsiteY8" fmla="*/ 3241496 h 3241496"/>
                <a:gd name="connsiteX9" fmla="*/ 1546116 w 3242535"/>
                <a:gd name="connsiteY9" fmla="*/ 3241496 h 3241496"/>
                <a:gd name="connsiteX10" fmla="*/ 1537777 w 3242535"/>
                <a:gd name="connsiteY10" fmla="*/ 3238718 h 3241496"/>
                <a:gd name="connsiteX11" fmla="*/ 1081872 w 3242535"/>
                <a:gd name="connsiteY11" fmla="*/ 2788606 h 3241496"/>
                <a:gd name="connsiteX12" fmla="*/ 1081872 w 3242535"/>
                <a:gd name="connsiteY12" fmla="*/ 2771935 h 3241496"/>
                <a:gd name="connsiteX13" fmla="*/ 1218087 w 3242535"/>
                <a:gd name="connsiteY13" fmla="*/ 2638569 h 3241496"/>
                <a:gd name="connsiteX14" fmla="*/ 1329284 w 3242535"/>
                <a:gd name="connsiteY14" fmla="*/ 2752486 h 3241496"/>
                <a:gd name="connsiteX15" fmla="*/ 1393221 w 3242535"/>
                <a:gd name="connsiteY15" fmla="*/ 2780270 h 3241496"/>
                <a:gd name="connsiteX16" fmla="*/ 1440480 w 3242535"/>
                <a:gd name="connsiteY16" fmla="*/ 2766378 h 3241496"/>
                <a:gd name="connsiteX17" fmla="*/ 1709110 w 3242535"/>
                <a:gd name="connsiteY17" fmla="*/ 1334446 h 3241496"/>
                <a:gd name="connsiteX18" fmla="*/ 1718851 w 3242535"/>
                <a:gd name="connsiteY18" fmla="*/ 1338611 h 3241496"/>
                <a:gd name="connsiteX19" fmla="*/ 1896981 w 3242535"/>
                <a:gd name="connsiteY19" fmla="*/ 1519093 h 3241496"/>
                <a:gd name="connsiteX20" fmla="*/ 1896981 w 3242535"/>
                <a:gd name="connsiteY20" fmla="*/ 1538529 h 3241496"/>
                <a:gd name="connsiteX21" fmla="*/ 867170 w 3242535"/>
                <a:gd name="connsiteY21" fmla="*/ 2540895 h 3241496"/>
                <a:gd name="connsiteX22" fmla="*/ 847688 w 3242535"/>
                <a:gd name="connsiteY22" fmla="*/ 2540895 h 3241496"/>
                <a:gd name="connsiteX23" fmla="*/ 741923 w 3242535"/>
                <a:gd name="connsiteY23" fmla="*/ 2429829 h 3241496"/>
                <a:gd name="connsiteX24" fmla="*/ 669559 w 3242535"/>
                <a:gd name="connsiteY24" fmla="*/ 2357637 h 3241496"/>
                <a:gd name="connsiteX25" fmla="*/ 669559 w 3242535"/>
                <a:gd name="connsiteY25" fmla="*/ 2338201 h 3241496"/>
                <a:gd name="connsiteX26" fmla="*/ 1699368 w 3242535"/>
                <a:gd name="connsiteY26" fmla="*/ 1338611 h 3241496"/>
                <a:gd name="connsiteX27" fmla="*/ 1709110 w 3242535"/>
                <a:gd name="connsiteY27" fmla="*/ 1334446 h 3241496"/>
                <a:gd name="connsiteX28" fmla="*/ 108494 w 3242535"/>
                <a:gd name="connsiteY28" fmla="*/ 797046 h 3241496"/>
                <a:gd name="connsiteX29" fmla="*/ 1146141 w 3242535"/>
                <a:gd name="connsiteY29" fmla="*/ 797046 h 3241496"/>
                <a:gd name="connsiteX30" fmla="*/ 1154487 w 3242535"/>
                <a:gd name="connsiteY30" fmla="*/ 797046 h 3241496"/>
                <a:gd name="connsiteX31" fmla="*/ 492395 w 3242535"/>
                <a:gd name="connsiteY31" fmla="*/ 1797131 h 3241496"/>
                <a:gd name="connsiteX32" fmla="*/ 503523 w 3242535"/>
                <a:gd name="connsiteY32" fmla="*/ 1908251 h 3241496"/>
                <a:gd name="connsiteX33" fmla="*/ 623145 w 3242535"/>
                <a:gd name="connsiteY33" fmla="*/ 2030484 h 3241496"/>
                <a:gd name="connsiteX34" fmla="*/ 475704 w 3242535"/>
                <a:gd name="connsiteY34" fmla="*/ 2172162 h 3241496"/>
                <a:gd name="connsiteX35" fmla="*/ 459013 w 3242535"/>
                <a:gd name="connsiteY35" fmla="*/ 2172162 h 3241496"/>
                <a:gd name="connsiteX36" fmla="*/ 2782 w 3242535"/>
                <a:gd name="connsiteY36" fmla="*/ 1722124 h 3241496"/>
                <a:gd name="connsiteX37" fmla="*/ 0 w 3242535"/>
                <a:gd name="connsiteY37" fmla="*/ 1713790 h 3241496"/>
                <a:gd name="connsiteX38" fmla="*/ 0 w 3242535"/>
                <a:gd name="connsiteY38" fmla="*/ 905389 h 3241496"/>
                <a:gd name="connsiteX39" fmla="*/ 108494 w 3242535"/>
                <a:gd name="connsiteY39" fmla="*/ 797046 h 3241496"/>
                <a:gd name="connsiteX40" fmla="*/ 2453442 w 3242535"/>
                <a:gd name="connsiteY40" fmla="*/ 403487 h 3241496"/>
                <a:gd name="connsiteX41" fmla="*/ 2157833 w 3242535"/>
                <a:gd name="connsiteY41" fmla="*/ 522120 h 3241496"/>
                <a:gd name="connsiteX42" fmla="*/ 2152268 w 3242535"/>
                <a:gd name="connsiteY42" fmla="*/ 1107653 h 3241496"/>
                <a:gd name="connsiteX43" fmla="*/ 2739312 w 3242535"/>
                <a:gd name="connsiteY43" fmla="*/ 1115978 h 3241496"/>
                <a:gd name="connsiteX44" fmla="*/ 2744877 w 3242535"/>
                <a:gd name="connsiteY44" fmla="*/ 530445 h 3241496"/>
                <a:gd name="connsiteX45" fmla="*/ 2453442 w 3242535"/>
                <a:gd name="connsiteY45" fmla="*/ 403487 h 3241496"/>
                <a:gd name="connsiteX46" fmla="*/ 2704465 w 3242535"/>
                <a:gd name="connsiteY46" fmla="*/ 13 h 3241496"/>
                <a:gd name="connsiteX47" fmla="*/ 3142538 w 3242535"/>
                <a:gd name="connsiteY47" fmla="*/ 38262 h 3241496"/>
                <a:gd name="connsiteX48" fmla="*/ 3217628 w 3242535"/>
                <a:gd name="connsiteY48" fmla="*/ 116034 h 3241496"/>
                <a:gd name="connsiteX49" fmla="*/ 2583533 w 3242535"/>
                <a:gd name="connsiteY49" fmla="*/ 1957555 h 3241496"/>
                <a:gd name="connsiteX50" fmla="*/ 1418245 w 3242535"/>
                <a:gd name="connsiteY50" fmla="*/ 2726938 h 3241496"/>
                <a:gd name="connsiteX51" fmla="*/ 1359842 w 3242535"/>
                <a:gd name="connsiteY51" fmla="*/ 2721383 h 3241496"/>
                <a:gd name="connsiteX52" fmla="*/ 1059481 w 3242535"/>
                <a:gd name="connsiteY52" fmla="*/ 2413074 h 3241496"/>
                <a:gd name="connsiteX53" fmla="*/ 1927190 w 3242535"/>
                <a:gd name="connsiteY53" fmla="*/ 1568697 h 3241496"/>
                <a:gd name="connsiteX54" fmla="*/ 1943876 w 3242535"/>
                <a:gd name="connsiteY54" fmla="*/ 1529811 h 3241496"/>
                <a:gd name="connsiteX55" fmla="*/ 1927190 w 3242535"/>
                <a:gd name="connsiteY55" fmla="*/ 1488147 h 3241496"/>
                <a:gd name="connsiteX56" fmla="*/ 1749198 w 3242535"/>
                <a:gd name="connsiteY56" fmla="*/ 1307606 h 3241496"/>
                <a:gd name="connsiteX57" fmla="*/ 1707481 w 3242535"/>
                <a:gd name="connsiteY57" fmla="*/ 1288163 h 3241496"/>
                <a:gd name="connsiteX58" fmla="*/ 1668546 w 3242535"/>
                <a:gd name="connsiteY58" fmla="*/ 1304829 h 3241496"/>
                <a:gd name="connsiteX59" fmla="*/ 800837 w 3242535"/>
                <a:gd name="connsiteY59" fmla="*/ 2149206 h 3241496"/>
                <a:gd name="connsiteX60" fmla="*/ 533850 w 3242535"/>
                <a:gd name="connsiteY60" fmla="*/ 1874228 h 3241496"/>
                <a:gd name="connsiteX61" fmla="*/ 528288 w 3242535"/>
                <a:gd name="connsiteY61" fmla="*/ 1818677 h 3241496"/>
                <a:gd name="connsiteX62" fmla="*/ 1309781 w 3242535"/>
                <a:gd name="connsiteY62" fmla="*/ 643770 h 3241496"/>
                <a:gd name="connsiteX63" fmla="*/ 2704465 w 3242535"/>
                <a:gd name="connsiteY63" fmla="*/ 13 h 324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242535" h="3241496">
                  <a:moveTo>
                    <a:pt x="0" y="2435711"/>
                  </a:moveTo>
                  <a:lnTo>
                    <a:pt x="233253" y="2435711"/>
                  </a:lnTo>
                  <a:lnTo>
                    <a:pt x="233253" y="3008243"/>
                  </a:lnTo>
                  <a:lnTo>
                    <a:pt x="806963" y="3008243"/>
                  </a:lnTo>
                  <a:lnTo>
                    <a:pt x="806963" y="3241496"/>
                  </a:lnTo>
                  <a:lnTo>
                    <a:pt x="0" y="3241496"/>
                  </a:lnTo>
                  <a:close/>
                  <a:moveTo>
                    <a:pt x="2446806" y="2102324"/>
                  </a:moveTo>
                  <a:cubicBezTo>
                    <a:pt x="2446806" y="2102324"/>
                    <a:pt x="2446806" y="2102324"/>
                    <a:pt x="2446806" y="3133136"/>
                  </a:cubicBezTo>
                  <a:cubicBezTo>
                    <a:pt x="2446806" y="3194262"/>
                    <a:pt x="2396768" y="3241496"/>
                    <a:pt x="2338390" y="3241496"/>
                  </a:cubicBezTo>
                  <a:cubicBezTo>
                    <a:pt x="2338390" y="3241496"/>
                    <a:pt x="2338390" y="3241496"/>
                    <a:pt x="1546116" y="3241496"/>
                  </a:cubicBezTo>
                  <a:cubicBezTo>
                    <a:pt x="1543336" y="3241496"/>
                    <a:pt x="1540556" y="3241496"/>
                    <a:pt x="1537777" y="3238718"/>
                  </a:cubicBezTo>
                  <a:cubicBezTo>
                    <a:pt x="1537777" y="3238718"/>
                    <a:pt x="1537777" y="3238718"/>
                    <a:pt x="1081872" y="2788606"/>
                  </a:cubicBezTo>
                  <a:cubicBezTo>
                    <a:pt x="1079092" y="2783049"/>
                    <a:pt x="1079092" y="2774714"/>
                    <a:pt x="1081872" y="2771935"/>
                  </a:cubicBezTo>
                  <a:cubicBezTo>
                    <a:pt x="1081872" y="2771935"/>
                    <a:pt x="1081872" y="2771935"/>
                    <a:pt x="1218087" y="2638569"/>
                  </a:cubicBezTo>
                  <a:cubicBezTo>
                    <a:pt x="1218087" y="2638569"/>
                    <a:pt x="1218087" y="2638569"/>
                    <a:pt x="1329284" y="2752486"/>
                  </a:cubicBezTo>
                  <a:cubicBezTo>
                    <a:pt x="1345963" y="2771935"/>
                    <a:pt x="1368202" y="2780270"/>
                    <a:pt x="1393221" y="2780270"/>
                  </a:cubicBezTo>
                  <a:cubicBezTo>
                    <a:pt x="1409901" y="2780270"/>
                    <a:pt x="1426580" y="2774714"/>
                    <a:pt x="1440480" y="2766378"/>
                  </a:cubicBezTo>
                  <a:close/>
                  <a:moveTo>
                    <a:pt x="1709110" y="1334446"/>
                  </a:moveTo>
                  <a:cubicBezTo>
                    <a:pt x="1712589" y="1334446"/>
                    <a:pt x="1716068" y="1335835"/>
                    <a:pt x="1718851" y="1338611"/>
                  </a:cubicBezTo>
                  <a:cubicBezTo>
                    <a:pt x="1718851" y="1338611"/>
                    <a:pt x="1718851" y="1338611"/>
                    <a:pt x="1896981" y="1519093"/>
                  </a:cubicBezTo>
                  <a:cubicBezTo>
                    <a:pt x="1902547" y="1524646"/>
                    <a:pt x="1902547" y="1532976"/>
                    <a:pt x="1896981" y="1538529"/>
                  </a:cubicBezTo>
                  <a:cubicBezTo>
                    <a:pt x="1896981" y="1538529"/>
                    <a:pt x="1896981" y="1538529"/>
                    <a:pt x="867170" y="2540895"/>
                  </a:cubicBezTo>
                  <a:cubicBezTo>
                    <a:pt x="861604" y="2546448"/>
                    <a:pt x="853254" y="2543672"/>
                    <a:pt x="847688" y="2540895"/>
                  </a:cubicBezTo>
                  <a:cubicBezTo>
                    <a:pt x="847688" y="2540895"/>
                    <a:pt x="847688" y="2540895"/>
                    <a:pt x="741923" y="2429829"/>
                  </a:cubicBezTo>
                  <a:cubicBezTo>
                    <a:pt x="741923" y="2429829"/>
                    <a:pt x="741923" y="2429829"/>
                    <a:pt x="669559" y="2357637"/>
                  </a:cubicBezTo>
                  <a:cubicBezTo>
                    <a:pt x="666775" y="2352084"/>
                    <a:pt x="666775" y="2343754"/>
                    <a:pt x="669559" y="2338201"/>
                  </a:cubicBezTo>
                  <a:cubicBezTo>
                    <a:pt x="669559" y="2338201"/>
                    <a:pt x="669559" y="2338201"/>
                    <a:pt x="1699368" y="1338611"/>
                  </a:cubicBezTo>
                  <a:cubicBezTo>
                    <a:pt x="1702152" y="1335835"/>
                    <a:pt x="1705631" y="1334446"/>
                    <a:pt x="1709110" y="1334446"/>
                  </a:cubicBezTo>
                  <a:close/>
                  <a:moveTo>
                    <a:pt x="108494" y="797046"/>
                  </a:moveTo>
                  <a:cubicBezTo>
                    <a:pt x="108494" y="797046"/>
                    <a:pt x="108494" y="797046"/>
                    <a:pt x="1146141" y="797046"/>
                  </a:cubicBezTo>
                  <a:cubicBezTo>
                    <a:pt x="1146141" y="797046"/>
                    <a:pt x="1146141" y="797046"/>
                    <a:pt x="1154487" y="797046"/>
                  </a:cubicBezTo>
                  <a:cubicBezTo>
                    <a:pt x="1154487" y="797046"/>
                    <a:pt x="1154487" y="797046"/>
                    <a:pt x="492395" y="1797131"/>
                  </a:cubicBezTo>
                  <a:cubicBezTo>
                    <a:pt x="470140" y="1830467"/>
                    <a:pt x="472922" y="1877693"/>
                    <a:pt x="503523" y="1908251"/>
                  </a:cubicBezTo>
                  <a:lnTo>
                    <a:pt x="623145" y="2030484"/>
                  </a:lnTo>
                  <a:cubicBezTo>
                    <a:pt x="623145" y="2030484"/>
                    <a:pt x="623145" y="2030484"/>
                    <a:pt x="475704" y="2172162"/>
                  </a:cubicBezTo>
                  <a:cubicBezTo>
                    <a:pt x="472922" y="2177718"/>
                    <a:pt x="464576" y="2177718"/>
                    <a:pt x="459013" y="2172162"/>
                  </a:cubicBezTo>
                  <a:cubicBezTo>
                    <a:pt x="459013" y="2172162"/>
                    <a:pt x="459013" y="2172162"/>
                    <a:pt x="2782" y="1722124"/>
                  </a:cubicBezTo>
                  <a:cubicBezTo>
                    <a:pt x="0" y="1719346"/>
                    <a:pt x="0" y="1716568"/>
                    <a:pt x="0" y="1713790"/>
                  </a:cubicBezTo>
                  <a:cubicBezTo>
                    <a:pt x="0" y="1713790"/>
                    <a:pt x="0" y="1713790"/>
                    <a:pt x="0" y="905389"/>
                  </a:cubicBezTo>
                  <a:cubicBezTo>
                    <a:pt x="0" y="847050"/>
                    <a:pt x="47292" y="797046"/>
                    <a:pt x="108494" y="797046"/>
                  </a:cubicBezTo>
                  <a:close/>
                  <a:moveTo>
                    <a:pt x="2453442" y="403487"/>
                  </a:moveTo>
                  <a:cubicBezTo>
                    <a:pt x="2347023" y="402100"/>
                    <a:pt x="2239908" y="441644"/>
                    <a:pt x="2157833" y="522120"/>
                  </a:cubicBezTo>
                  <a:cubicBezTo>
                    <a:pt x="1993683" y="680297"/>
                    <a:pt x="1990901" y="943926"/>
                    <a:pt x="2152268" y="1107653"/>
                  </a:cubicBezTo>
                  <a:cubicBezTo>
                    <a:pt x="2310854" y="1271380"/>
                    <a:pt x="2575163" y="1274155"/>
                    <a:pt x="2739312" y="1115978"/>
                  </a:cubicBezTo>
                  <a:cubicBezTo>
                    <a:pt x="2903462" y="955026"/>
                    <a:pt x="2906244" y="694173"/>
                    <a:pt x="2744877" y="530445"/>
                  </a:cubicBezTo>
                  <a:cubicBezTo>
                    <a:pt x="2665584" y="447194"/>
                    <a:pt x="2559860" y="404875"/>
                    <a:pt x="2453442" y="403487"/>
                  </a:cubicBezTo>
                  <a:close/>
                  <a:moveTo>
                    <a:pt x="2704465" y="13"/>
                  </a:moveTo>
                  <a:cubicBezTo>
                    <a:pt x="2899897" y="613"/>
                    <a:pt x="3059105" y="23506"/>
                    <a:pt x="3142538" y="38262"/>
                  </a:cubicBezTo>
                  <a:cubicBezTo>
                    <a:pt x="3181474" y="46595"/>
                    <a:pt x="3212066" y="77148"/>
                    <a:pt x="3217628" y="116034"/>
                  </a:cubicBezTo>
                  <a:cubicBezTo>
                    <a:pt x="3253783" y="393789"/>
                    <a:pt x="3353903" y="1507590"/>
                    <a:pt x="2583533" y="1957555"/>
                  </a:cubicBezTo>
                  <a:cubicBezTo>
                    <a:pt x="2583533" y="1957555"/>
                    <a:pt x="2583533" y="1957555"/>
                    <a:pt x="1418245" y="2726938"/>
                  </a:cubicBezTo>
                  <a:cubicBezTo>
                    <a:pt x="1398777" y="2740826"/>
                    <a:pt x="1376528" y="2738049"/>
                    <a:pt x="1359842" y="2721383"/>
                  </a:cubicBezTo>
                  <a:cubicBezTo>
                    <a:pt x="1359842" y="2721383"/>
                    <a:pt x="1359842" y="2721383"/>
                    <a:pt x="1059481" y="2413074"/>
                  </a:cubicBezTo>
                  <a:cubicBezTo>
                    <a:pt x="1059481" y="2413074"/>
                    <a:pt x="1059481" y="2413074"/>
                    <a:pt x="1927190" y="1568697"/>
                  </a:cubicBezTo>
                  <a:cubicBezTo>
                    <a:pt x="1938314" y="1560364"/>
                    <a:pt x="1943876" y="1543699"/>
                    <a:pt x="1943876" y="1529811"/>
                  </a:cubicBezTo>
                  <a:cubicBezTo>
                    <a:pt x="1943876" y="1513145"/>
                    <a:pt x="1938314" y="1499258"/>
                    <a:pt x="1927190" y="1488147"/>
                  </a:cubicBezTo>
                  <a:cubicBezTo>
                    <a:pt x="1927190" y="1488147"/>
                    <a:pt x="1927190" y="1488147"/>
                    <a:pt x="1749198" y="1307606"/>
                  </a:cubicBezTo>
                  <a:cubicBezTo>
                    <a:pt x="1738074" y="1296496"/>
                    <a:pt x="1724168" y="1288163"/>
                    <a:pt x="1707481" y="1288163"/>
                  </a:cubicBezTo>
                  <a:cubicBezTo>
                    <a:pt x="1693576" y="1288163"/>
                    <a:pt x="1679670" y="1293718"/>
                    <a:pt x="1668546" y="1304829"/>
                  </a:cubicBezTo>
                  <a:cubicBezTo>
                    <a:pt x="1668546" y="1304829"/>
                    <a:pt x="1668546" y="1304829"/>
                    <a:pt x="800837" y="2149206"/>
                  </a:cubicBezTo>
                  <a:cubicBezTo>
                    <a:pt x="800837" y="2149206"/>
                    <a:pt x="800837" y="2149206"/>
                    <a:pt x="533850" y="1874228"/>
                  </a:cubicBezTo>
                  <a:cubicBezTo>
                    <a:pt x="519944" y="1860340"/>
                    <a:pt x="517163" y="1838120"/>
                    <a:pt x="528288" y="1818677"/>
                  </a:cubicBezTo>
                  <a:cubicBezTo>
                    <a:pt x="528288" y="1818677"/>
                    <a:pt x="528288" y="1818677"/>
                    <a:pt x="1309781" y="643770"/>
                  </a:cubicBezTo>
                  <a:cubicBezTo>
                    <a:pt x="1669241" y="105271"/>
                    <a:pt x="2274515" y="-1307"/>
                    <a:pt x="2704465" y="13"/>
                  </a:cubicBezTo>
                  <a:close/>
                </a:path>
              </a:pathLst>
            </a:custGeom>
            <a:solidFill>
              <a:srgbClr val="0F78D4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pPr defTabSz="685800"/>
              <a:endParaRPr lang="en-US" sz="1350">
                <a:solidFill>
                  <a:srgbClr val="000000"/>
                </a:solidFill>
                <a:latin typeface="Grandview Display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C53C5CB-3557-A38A-B055-F5CFB4849AD7}"/>
              </a:ext>
            </a:extLst>
          </p:cNvPr>
          <p:cNvGrpSpPr/>
          <p:nvPr/>
        </p:nvGrpSpPr>
        <p:grpSpPr>
          <a:xfrm>
            <a:off x="3301469" y="3593760"/>
            <a:ext cx="1089560" cy="411480"/>
            <a:chOff x="4566716" y="4363312"/>
            <a:chExt cx="1452746" cy="548640"/>
          </a:xfrm>
        </p:grpSpPr>
        <p:sp>
          <p:nvSpPr>
            <p:cNvPr id="141" name="Title 1">
              <a:extLst>
                <a:ext uri="{FF2B5EF4-FFF2-40B4-BE49-F238E27FC236}">
                  <a16:creationId xmlns:a16="http://schemas.microsoft.com/office/drawing/2014/main" id="{DE2B7864-DEAD-72D0-3F1C-0B6A4AEA3AF7}"/>
                </a:ext>
              </a:extLst>
            </p:cNvPr>
            <p:cNvSpPr txBox="1">
              <a:spLocks/>
            </p:cNvSpPr>
            <p:nvPr/>
          </p:nvSpPr>
          <p:spPr>
            <a:xfrm>
              <a:off x="4566716" y="4559149"/>
              <a:ext cx="827321" cy="156967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r" defTabSz="699288">
                <a:lnSpc>
                  <a:spcPct val="100000"/>
                </a:lnSpc>
                <a:defRPr/>
              </a:pPr>
              <a:r>
                <a:rPr lang="en-US" sz="765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Helm chart </a:t>
              </a: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71E7751D-DFDC-8306-BD4C-8EBA5400EDB0}"/>
                </a:ext>
              </a:extLst>
            </p:cNvPr>
            <p:cNvGrpSpPr/>
            <p:nvPr/>
          </p:nvGrpSpPr>
          <p:grpSpPr>
            <a:xfrm>
              <a:off x="5470822" y="4363312"/>
              <a:ext cx="548640" cy="548640"/>
              <a:chOff x="2544050" y="5011012"/>
              <a:chExt cx="548640" cy="548640"/>
            </a:xfrm>
          </p:grpSpPr>
          <p:sp>
            <p:nvSpPr>
              <p:cNvPr id="143" name="Rectangle: Rounded Corners 142">
                <a:extLst>
                  <a:ext uri="{FF2B5EF4-FFF2-40B4-BE49-F238E27FC236}">
                    <a16:creationId xmlns:a16="http://schemas.microsoft.com/office/drawing/2014/main" id="{0695B314-BC35-5975-E823-61220A53FB3F}"/>
                  </a:ext>
                </a:extLst>
              </p:cNvPr>
              <p:cNvSpPr/>
              <p:nvPr/>
            </p:nvSpPr>
            <p:spPr bwMode="auto">
              <a:xfrm>
                <a:off x="2544050" y="5011012"/>
                <a:ext cx="548640" cy="548640"/>
              </a:xfrm>
              <a:prstGeom prst="roundRect">
                <a:avLst>
                  <a:gd name="adj" fmla="val 3125"/>
                </a:avLst>
              </a:prstGeom>
              <a:solidFill>
                <a:srgbClr val="FFFFFF"/>
              </a:solidFill>
              <a:ln w="12700">
                <a:solidFill>
                  <a:srgbClr val="00000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21" tIns="109697" rIns="137121" bIns="10969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0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899">
                  <a:solidFill>
                    <a:srgbClr val="505050"/>
                  </a:solidFill>
                  <a:latin typeface="Segoe UI"/>
                  <a:cs typeface="Segoe UI" pitchFamily="34" charset="0"/>
                </a:endParaRPr>
              </a:p>
            </p:txBody>
          </p:sp>
          <p:sp>
            <p:nvSpPr>
              <p:cNvPr id="144" name="CRMArticles_EFF5" title="Icon of two documents stacked together with writing on them">
                <a:extLst>
                  <a:ext uri="{FF2B5EF4-FFF2-40B4-BE49-F238E27FC236}">
                    <a16:creationId xmlns:a16="http://schemas.microsoft.com/office/drawing/2014/main" id="{C309CF7C-615D-4F6B-34CB-EBCEE29D9DF7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674689" y="5119475"/>
                <a:ext cx="287363" cy="331715"/>
              </a:xfrm>
              <a:custGeom>
                <a:avLst/>
                <a:gdLst>
                  <a:gd name="T0" fmla="*/ 551 w 3583"/>
                  <a:gd name="T1" fmla="*/ 3585 h 4136"/>
                  <a:gd name="T2" fmla="*/ 0 w 3583"/>
                  <a:gd name="T3" fmla="*/ 3585 h 4136"/>
                  <a:gd name="T4" fmla="*/ 0 w 3583"/>
                  <a:gd name="T5" fmla="*/ 0 h 4136"/>
                  <a:gd name="T6" fmla="*/ 3033 w 3583"/>
                  <a:gd name="T7" fmla="*/ 0 h 4136"/>
                  <a:gd name="T8" fmla="*/ 3033 w 3583"/>
                  <a:gd name="T9" fmla="*/ 1103 h 4136"/>
                  <a:gd name="T10" fmla="*/ 2480 w 3583"/>
                  <a:gd name="T11" fmla="*/ 551 h 4136"/>
                  <a:gd name="T12" fmla="*/ 2480 w 3583"/>
                  <a:gd name="T13" fmla="*/ 1654 h 4136"/>
                  <a:gd name="T14" fmla="*/ 3583 w 3583"/>
                  <a:gd name="T15" fmla="*/ 1654 h 4136"/>
                  <a:gd name="T16" fmla="*/ 3583 w 3583"/>
                  <a:gd name="T17" fmla="*/ 1654 h 4136"/>
                  <a:gd name="T18" fmla="*/ 2480 w 3583"/>
                  <a:gd name="T19" fmla="*/ 551 h 4136"/>
                  <a:gd name="T20" fmla="*/ 551 w 3583"/>
                  <a:gd name="T21" fmla="*/ 551 h 4136"/>
                  <a:gd name="T22" fmla="*/ 551 w 3583"/>
                  <a:gd name="T23" fmla="*/ 4136 h 4136"/>
                  <a:gd name="T24" fmla="*/ 3583 w 3583"/>
                  <a:gd name="T25" fmla="*/ 4136 h 4136"/>
                  <a:gd name="T26" fmla="*/ 3583 w 3583"/>
                  <a:gd name="T27" fmla="*/ 1654 h 4136"/>
                  <a:gd name="T28" fmla="*/ 965 w 3583"/>
                  <a:gd name="T29" fmla="*/ 2757 h 4136"/>
                  <a:gd name="T30" fmla="*/ 2894 w 3583"/>
                  <a:gd name="T31" fmla="*/ 2757 h 4136"/>
                  <a:gd name="T32" fmla="*/ 965 w 3583"/>
                  <a:gd name="T33" fmla="*/ 2206 h 4136"/>
                  <a:gd name="T34" fmla="*/ 2894 w 3583"/>
                  <a:gd name="T35" fmla="*/ 2206 h 4136"/>
                  <a:gd name="T36" fmla="*/ 965 w 3583"/>
                  <a:gd name="T37" fmla="*/ 1654 h 4136"/>
                  <a:gd name="T38" fmla="*/ 2068 w 3583"/>
                  <a:gd name="T39" fmla="*/ 1654 h 4136"/>
                  <a:gd name="T40" fmla="*/ 965 w 3583"/>
                  <a:gd name="T41" fmla="*/ 1103 h 4136"/>
                  <a:gd name="T42" fmla="*/ 2068 w 3583"/>
                  <a:gd name="T43" fmla="*/ 1103 h 4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583" h="4136">
                    <a:moveTo>
                      <a:pt x="551" y="3585"/>
                    </a:moveTo>
                    <a:lnTo>
                      <a:pt x="0" y="3585"/>
                    </a:lnTo>
                    <a:lnTo>
                      <a:pt x="0" y="0"/>
                    </a:lnTo>
                    <a:lnTo>
                      <a:pt x="3033" y="0"/>
                    </a:lnTo>
                    <a:lnTo>
                      <a:pt x="3033" y="1103"/>
                    </a:lnTo>
                    <a:moveTo>
                      <a:pt x="2480" y="551"/>
                    </a:moveTo>
                    <a:lnTo>
                      <a:pt x="2480" y="1654"/>
                    </a:lnTo>
                    <a:lnTo>
                      <a:pt x="3583" y="1654"/>
                    </a:lnTo>
                    <a:moveTo>
                      <a:pt x="3583" y="1654"/>
                    </a:moveTo>
                    <a:lnTo>
                      <a:pt x="2480" y="551"/>
                    </a:lnTo>
                    <a:lnTo>
                      <a:pt x="551" y="551"/>
                    </a:lnTo>
                    <a:lnTo>
                      <a:pt x="551" y="4136"/>
                    </a:lnTo>
                    <a:lnTo>
                      <a:pt x="3583" y="4136"/>
                    </a:lnTo>
                    <a:lnTo>
                      <a:pt x="3583" y="1654"/>
                    </a:lnTo>
                    <a:moveTo>
                      <a:pt x="965" y="2757"/>
                    </a:moveTo>
                    <a:lnTo>
                      <a:pt x="2894" y="2757"/>
                    </a:lnTo>
                    <a:moveTo>
                      <a:pt x="965" y="2206"/>
                    </a:moveTo>
                    <a:lnTo>
                      <a:pt x="2894" y="2206"/>
                    </a:lnTo>
                    <a:moveTo>
                      <a:pt x="965" y="1654"/>
                    </a:moveTo>
                    <a:lnTo>
                      <a:pt x="2068" y="1654"/>
                    </a:lnTo>
                    <a:moveTo>
                      <a:pt x="965" y="1103"/>
                    </a:moveTo>
                    <a:lnTo>
                      <a:pt x="2068" y="1103"/>
                    </a:lnTo>
                  </a:path>
                </a:pathLst>
              </a:custGeom>
              <a:noFill/>
              <a:ln w="12700" cap="flat">
                <a:solidFill>
                  <a:srgbClr val="3C3C4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70" tIns="34285" rIns="68570" bIns="34285" numCol="1" anchor="t" anchorCtr="0" compatLnSpc="1">
                <a:prstTxWarp prst="textNoShape">
                  <a:avLst/>
                </a:prstTxWarp>
              </a:bodyPr>
              <a:lstStyle/>
              <a:p>
                <a:pPr defTabSz="699448">
                  <a:defRPr/>
                </a:pPr>
                <a:endParaRPr lang="en-US" sz="135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145" name="Title 1">
            <a:extLst>
              <a:ext uri="{FF2B5EF4-FFF2-40B4-BE49-F238E27FC236}">
                <a16:creationId xmlns:a16="http://schemas.microsoft.com/office/drawing/2014/main" id="{DB6D3360-C210-4043-EA17-737BECDC0CCC}"/>
              </a:ext>
            </a:extLst>
          </p:cNvPr>
          <p:cNvSpPr txBox="1">
            <a:spLocks/>
          </p:cNvSpPr>
          <p:nvPr/>
        </p:nvSpPr>
        <p:spPr>
          <a:xfrm>
            <a:off x="2779942" y="1899280"/>
            <a:ext cx="629508" cy="23544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713478">
              <a:lnSpc>
                <a:spcPct val="100000"/>
              </a:lnSpc>
              <a:defRPr/>
            </a:pPr>
            <a:r>
              <a:rPr lang="en-US" sz="765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Source </a:t>
            </a:r>
            <a:br>
              <a:rPr lang="en-US" sz="765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765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code control</a:t>
            </a:r>
          </a:p>
        </p:txBody>
      </p:sp>
    </p:spTree>
    <p:extLst>
      <p:ext uri="{BB962C8B-B14F-4D97-AF65-F5344CB8AC3E}">
        <p14:creationId xmlns:p14="http://schemas.microsoft.com/office/powerpoint/2010/main" val="19638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000"/>
                            </p:stCondLst>
                            <p:childTnLst>
                              <p:par>
                                <p:cTn id="9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 animBg="1"/>
      <p:bldP spid="127" grpId="0" animBg="1"/>
      <p:bldP spid="14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24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59A9681A-2486-4655-A876-E26402CA2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pic>
        <p:nvPicPr>
          <p:cNvPr id="18" name="Picture 3" descr="Gear with compass turning gears without">
            <a:extLst>
              <a:ext uri="{FF2B5EF4-FFF2-40B4-BE49-F238E27FC236}">
                <a16:creationId xmlns:a16="http://schemas.microsoft.com/office/drawing/2014/main" id="{2615B541-F842-024F-E5E4-623E43B87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" b="15731"/>
          <a:stretch/>
        </p:blipFill>
        <p:spPr>
          <a:xfrm>
            <a:off x="16" y="7"/>
            <a:ext cx="9143984" cy="5143493"/>
          </a:xfrm>
          <a:prstGeom prst="rect">
            <a:avLst/>
          </a:prstGeom>
        </p:spPr>
      </p:pic>
      <p:sp>
        <p:nvSpPr>
          <p:cNvPr id="35" name="Rectangle 28">
            <a:extLst>
              <a:ext uri="{FF2B5EF4-FFF2-40B4-BE49-F238E27FC236}">
                <a16:creationId xmlns:a16="http://schemas.microsoft.com/office/drawing/2014/main" id="{C9BB6818-31C2-4340-98F8-64FF7F46A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" y="0"/>
            <a:ext cx="6407636" cy="51435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78EFFA-570E-472A-F9FD-0EEFCF58E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28700"/>
            <a:ext cx="4318972" cy="202265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dirty="0" err="1">
                <a:solidFill>
                  <a:srgbClr val="FFFFFF"/>
                </a:solidFill>
              </a:rPr>
              <a:t>GitOps</a:t>
            </a:r>
            <a:r>
              <a:rPr lang="en-US" dirty="0">
                <a:solidFill>
                  <a:srgbClr val="FFFFFF"/>
                </a:solidFill>
              </a:rPr>
              <a:t> Demo</a:t>
            </a:r>
          </a:p>
        </p:txBody>
      </p:sp>
      <p:cxnSp>
        <p:nvCxnSpPr>
          <p:cNvPr id="36" name="Straight Connector 30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291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itOps_Demo">
            <a:hlinkClick r:id="" action="ppaction://media"/>
            <a:extLst>
              <a:ext uri="{FF2B5EF4-FFF2-40B4-BE49-F238E27FC236}">
                <a16:creationId xmlns:a16="http://schemas.microsoft.com/office/drawing/2014/main" id="{6312F0CB-ACFC-7665-E9B1-996B428ACE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Picture 3" descr="Pile of storage crates">
            <a:extLst>
              <a:ext uri="{FF2B5EF4-FFF2-40B4-BE49-F238E27FC236}">
                <a16:creationId xmlns:a16="http://schemas.microsoft.com/office/drawing/2014/main" id="{E7A08F2D-12BC-C053-B84C-29A5008DF3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10"/>
            <a:ext cx="9143979" cy="514348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9D00D9-C4F5-471E-BE2C-126CB112A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" y="0"/>
            <a:ext cx="6407635" cy="51435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E64B00-614C-DFC4-574C-04C0F8294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3669711" cy="25709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Real life scenario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146" y="3645904"/>
            <a:ext cx="73414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35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D9AA90-1346-89A8-E441-50D2AAC7E00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9542"/>
            <a:ext cx="7128792" cy="414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82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0" name="Picture 3" descr="Silhouette of a construction site">
            <a:extLst>
              <a:ext uri="{FF2B5EF4-FFF2-40B4-BE49-F238E27FC236}">
                <a16:creationId xmlns:a16="http://schemas.microsoft.com/office/drawing/2014/main" id="{09574FFB-606E-1CFB-914B-3EEE33DF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592" b="11140"/>
          <a:stretch/>
        </p:blipFill>
        <p:spPr>
          <a:xfrm>
            <a:off x="20" y="10"/>
            <a:ext cx="9143980" cy="5143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1CAD6-1B30-1A2F-9A5E-ACE7184B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28700"/>
            <a:ext cx="4318971" cy="20226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Demos: IT Ops best practices with Windows containers &amp; AKS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26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0" name="Picture 3" descr="Silhouette of a construction site">
            <a:extLst>
              <a:ext uri="{FF2B5EF4-FFF2-40B4-BE49-F238E27FC236}">
                <a16:creationId xmlns:a16="http://schemas.microsoft.com/office/drawing/2014/main" id="{09574FFB-606E-1CFB-914B-3EEE33DF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592" b="11140"/>
          <a:stretch/>
        </p:blipFill>
        <p:spPr>
          <a:xfrm>
            <a:off x="20" y="10"/>
            <a:ext cx="9143980" cy="5143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1CAD6-1B30-1A2F-9A5E-ACE7184B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28700"/>
            <a:ext cx="5791199" cy="2022649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Demo 01: SSL certificate management with containers and Kubernetes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847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9D136-836B-7624-9EB0-4B06EC637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vs. Container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6E72E5-C820-1B34-5E2C-6874CEA51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455" y="1780162"/>
            <a:ext cx="7561091" cy="290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812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01">
            <a:hlinkClick r:id="" action="ppaction://media"/>
            <a:extLst>
              <a:ext uri="{FF2B5EF4-FFF2-40B4-BE49-F238E27FC236}">
                <a16:creationId xmlns:a16="http://schemas.microsoft.com/office/drawing/2014/main" id="{94363868-DD01-98B2-7457-5403F5735F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853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0" name="Picture 3" descr="Silhouette of a construction site">
            <a:extLst>
              <a:ext uri="{FF2B5EF4-FFF2-40B4-BE49-F238E27FC236}">
                <a16:creationId xmlns:a16="http://schemas.microsoft.com/office/drawing/2014/main" id="{09574FFB-606E-1CFB-914B-3EEE33DF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592" b="11140"/>
          <a:stretch/>
        </p:blipFill>
        <p:spPr>
          <a:xfrm>
            <a:off x="20" y="10"/>
            <a:ext cx="9143980" cy="5143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1CAD6-1B30-1A2F-9A5E-ACE7184B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28700"/>
            <a:ext cx="5791199" cy="2022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Demo 02: Removing hardcoded config from container images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394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03">
            <a:hlinkClick r:id="" action="ppaction://media"/>
            <a:extLst>
              <a:ext uri="{FF2B5EF4-FFF2-40B4-BE49-F238E27FC236}">
                <a16:creationId xmlns:a16="http://schemas.microsoft.com/office/drawing/2014/main" id="{738E6044-7364-197E-6E8E-FB01948CCD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700" y="63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482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0" name="Picture 3" descr="Silhouette of a construction site">
            <a:extLst>
              <a:ext uri="{FF2B5EF4-FFF2-40B4-BE49-F238E27FC236}">
                <a16:creationId xmlns:a16="http://schemas.microsoft.com/office/drawing/2014/main" id="{09574FFB-606E-1CFB-914B-3EEE33DF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592" b="11140"/>
          <a:stretch/>
        </p:blipFill>
        <p:spPr>
          <a:xfrm>
            <a:off x="20" y="10"/>
            <a:ext cx="9143980" cy="5143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1CAD6-1B30-1A2F-9A5E-ACE7184B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28700"/>
            <a:ext cx="5791199" cy="2022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Demo 03: Automatic node scale out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67049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04">
            <a:hlinkClick r:id="" action="ppaction://media"/>
            <a:extLst>
              <a:ext uri="{FF2B5EF4-FFF2-40B4-BE49-F238E27FC236}">
                <a16:creationId xmlns:a16="http://schemas.microsoft.com/office/drawing/2014/main" id="{CECA8EE5-533D-5334-EEA0-4C323DA93E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19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0" name="Picture 3" descr="Silhouette of a construction site">
            <a:extLst>
              <a:ext uri="{FF2B5EF4-FFF2-40B4-BE49-F238E27FC236}">
                <a16:creationId xmlns:a16="http://schemas.microsoft.com/office/drawing/2014/main" id="{09574FFB-606E-1CFB-914B-3EEE33DF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592" b="11140"/>
          <a:stretch/>
        </p:blipFill>
        <p:spPr>
          <a:xfrm>
            <a:off x="20" y="10"/>
            <a:ext cx="9143980" cy="5143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1CAD6-1B30-1A2F-9A5E-ACE7184B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28700"/>
            <a:ext cx="5791199" cy="2022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Demo 04: Seamless node OS upgrade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7725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05">
            <a:hlinkClick r:id="" action="ppaction://media"/>
            <a:extLst>
              <a:ext uri="{FF2B5EF4-FFF2-40B4-BE49-F238E27FC236}">
                <a16:creationId xmlns:a16="http://schemas.microsoft.com/office/drawing/2014/main" id="{C4D4DC0E-770A-4951-7A51-8DA7E2FA8A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138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7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5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30" name="Picture 3" descr="Silhouette of a construction site">
            <a:extLst>
              <a:ext uri="{FF2B5EF4-FFF2-40B4-BE49-F238E27FC236}">
                <a16:creationId xmlns:a16="http://schemas.microsoft.com/office/drawing/2014/main" id="{09574FFB-606E-1CFB-914B-3EEE33DFBF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592" b="11140"/>
          <a:stretch/>
        </p:blipFill>
        <p:spPr>
          <a:xfrm>
            <a:off x="20" y="10"/>
            <a:ext cx="9143980" cy="5143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1CAD6-1B30-1A2F-9A5E-ACE7184B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28700"/>
            <a:ext cx="5791199" cy="20226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Demo 05: Remote IIS management (via MMC)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335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06">
            <a:hlinkClick r:id="" action="ppaction://media"/>
            <a:extLst>
              <a:ext uri="{FF2B5EF4-FFF2-40B4-BE49-F238E27FC236}">
                <a16:creationId xmlns:a16="http://schemas.microsoft.com/office/drawing/2014/main" id="{FC60D407-DB3A-655E-9958-EB7CA4A657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167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2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7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0"/>
            <a:ext cx="73414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18" name="Picture 3" descr="Storage crates">
            <a:extLst>
              <a:ext uri="{FF2B5EF4-FFF2-40B4-BE49-F238E27FC236}">
                <a16:creationId xmlns:a16="http://schemas.microsoft.com/office/drawing/2014/main" id="{F7A75E2C-926E-FD8C-64EA-CDF7638E0A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8725" b="6689"/>
          <a:stretch/>
        </p:blipFill>
        <p:spPr>
          <a:xfrm>
            <a:off x="20" y="10"/>
            <a:ext cx="9143978" cy="5143486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D50741CA-59A3-4426-8205-D763C968E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407636" cy="51435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DD3CEE-172C-1234-6381-6C12DCF3D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37905"/>
            <a:ext cx="3972621" cy="21635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000" dirty="0">
                <a:solidFill>
                  <a:srgbClr val="FFFFFF"/>
                </a:solidFill>
              </a:rPr>
              <a:t>Conclusion</a:t>
            </a:r>
          </a:p>
        </p:txBody>
      </p:sp>
      <p:cxnSp>
        <p:nvCxnSpPr>
          <p:cNvPr id="20" name="Straight Connector 13">
            <a:extLst>
              <a:ext uri="{FF2B5EF4-FFF2-40B4-BE49-F238E27FC236}">
                <a16:creationId xmlns:a16="http://schemas.microsoft.com/office/drawing/2014/main" id="{B05D162C-996E-4B39-A3EF-DB9D0EEF2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8146" y="4374318"/>
            <a:ext cx="734147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055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pic>
        <p:nvPicPr>
          <p:cNvPr id="15" name="Picture 3" descr="Containers of various colours are lined up">
            <a:extLst>
              <a:ext uri="{FF2B5EF4-FFF2-40B4-BE49-F238E27FC236}">
                <a16:creationId xmlns:a16="http://schemas.microsoft.com/office/drawing/2014/main" id="{90B7AE68-7436-C9E8-58CF-EF507868CE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6" b="16325"/>
          <a:stretch/>
        </p:blipFill>
        <p:spPr>
          <a:xfrm>
            <a:off x="1" y="7"/>
            <a:ext cx="9144000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366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DBE498-6F08-95A0-29B1-9980A66A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0B9E7-5E50-22B0-97CF-FF38DF85159A}"/>
              </a:ext>
            </a:extLst>
          </p:cNvPr>
          <p:cNvSpPr txBox="1"/>
          <p:nvPr/>
        </p:nvSpPr>
        <p:spPr>
          <a:xfrm>
            <a:off x="685800" y="1706905"/>
            <a:ext cx="4572000" cy="1962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350" dirty="0">
                <a:solidFill>
                  <a:srgbClr val="000000"/>
                </a:solidFill>
                <a:latin typeface="Grandview Display"/>
              </a:rPr>
              <a:t>aka.ms/containers</a:t>
            </a: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Grandview Display"/>
              </a:rPr>
              <a:t>Learn more about Windows containers</a:t>
            </a:r>
          </a:p>
          <a:p>
            <a:pPr defTabSz="685800"/>
            <a:endParaRPr lang="en-US" sz="1350" dirty="0">
              <a:solidFill>
                <a:srgbClr val="000000"/>
              </a:solidFill>
              <a:latin typeface="Grandview Display"/>
            </a:endParaRP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Grandview Display"/>
              </a:rPr>
              <a:t>aka.ms/k8sLearning</a:t>
            </a:r>
            <a:br>
              <a:rPr lang="en-US" sz="1350" dirty="0">
                <a:solidFill>
                  <a:srgbClr val="000000"/>
                </a:solidFill>
                <a:latin typeface="Grandview Display"/>
              </a:rPr>
            </a:br>
            <a:r>
              <a:rPr lang="en-US" sz="1350" dirty="0">
                <a:solidFill>
                  <a:srgbClr val="000000"/>
                </a:solidFill>
                <a:latin typeface="Grandview Display"/>
              </a:rPr>
              <a:t>What is Kubernetes</a:t>
            </a:r>
          </a:p>
          <a:p>
            <a:pPr defTabSz="685800"/>
            <a:endParaRPr lang="en-US" sz="1350" dirty="0">
              <a:solidFill>
                <a:srgbClr val="000000"/>
              </a:solidFill>
              <a:latin typeface="Grandview Display"/>
            </a:endParaRP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Grandview Display"/>
              </a:rPr>
              <a:t>aka.ms/</a:t>
            </a:r>
            <a:r>
              <a:rPr lang="en-US" sz="1350" dirty="0" err="1">
                <a:solidFill>
                  <a:srgbClr val="000000"/>
                </a:solidFill>
                <a:latin typeface="Grandview Display"/>
              </a:rPr>
              <a:t>WinContainersPath</a:t>
            </a:r>
            <a:endParaRPr lang="en-US" sz="1350" dirty="0">
              <a:solidFill>
                <a:srgbClr val="000000"/>
              </a:solidFill>
              <a:latin typeface="Grandview Display"/>
            </a:endParaRPr>
          </a:p>
          <a:p>
            <a:pPr defTabSz="685800"/>
            <a:r>
              <a:rPr lang="en-US" sz="1350" dirty="0">
                <a:solidFill>
                  <a:srgbClr val="000000"/>
                </a:solidFill>
                <a:latin typeface="Grandview Display"/>
              </a:rPr>
              <a:t>Learning Path: Deploy, manage, and monitor Windows containers on Azure Kubernetes Service</a:t>
            </a:r>
          </a:p>
        </p:txBody>
      </p:sp>
    </p:spTree>
    <p:extLst>
      <p:ext uri="{BB962C8B-B14F-4D97-AF65-F5344CB8AC3E}">
        <p14:creationId xmlns:p14="http://schemas.microsoft.com/office/powerpoint/2010/main" val="2831351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6ADC5-FFDB-8E80-E733-F5A772E0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885574"/>
            <a:ext cx="1428750" cy="1428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A168B0-CCBE-C69E-674D-67F8287E2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955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23B0E6"/>
                </a:solidFill>
                <a:latin typeface="Arial" charset="0"/>
                <a:cs typeface="+mn-cs"/>
              </a:rPr>
              <a:t>Vinicius Apolinario</a:t>
            </a:r>
            <a:endParaRPr lang="en-US" sz="2800" b="1" dirty="0">
              <a:solidFill>
                <a:srgbClr val="23B0E6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Sr. Cloud Advocate</a:t>
            </a: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Microsoft</a:t>
            </a: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@vrapolinario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1B17D-29BB-DB7A-A0DF-C4163F9FB69E}"/>
              </a:ext>
            </a:extLst>
          </p:cNvPr>
          <p:cNvSpPr txBox="1"/>
          <p:nvPr/>
        </p:nvSpPr>
        <p:spPr>
          <a:xfrm>
            <a:off x="4867275" y="2580774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Session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pic>
        <p:nvPicPr>
          <p:cNvPr id="6" name="Picture 5" descr="Aerial view of container ship">
            <a:extLst>
              <a:ext uri="{FF2B5EF4-FFF2-40B4-BE49-F238E27FC236}">
                <a16:creationId xmlns:a16="http://schemas.microsoft.com/office/drawing/2014/main" id="{9D5913FD-BE9B-7B41-AE82-7418D58C4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"/>
          <a:stretch/>
        </p:blipFill>
        <p:spPr>
          <a:xfrm>
            <a:off x="1" y="114"/>
            <a:ext cx="9144000" cy="514338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736364" y="-114"/>
            <a:ext cx="6407636" cy="51435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C0A214D4-82F5-2555-F75D-A0A25A0BB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0152" y="1028700"/>
            <a:ext cx="4117805" cy="2200464"/>
          </a:xfrm>
        </p:spPr>
        <p:txBody>
          <a:bodyPr anchor="t"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Container orchestration</a:t>
            </a:r>
            <a:br>
              <a:rPr lang="en-US" dirty="0">
                <a:solidFill>
                  <a:srgbClr val="FFFFFF"/>
                </a:solidFill>
              </a:rPr>
            </a:br>
            <a:endParaRPr lang="en-US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66532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383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5BEF36-EC1F-D711-8E42-0DF22F376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31B1B-3948-0826-DB60-DB7335D98B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Pod/container placement/scheduling</a:t>
            </a:r>
          </a:p>
          <a:p>
            <a:r>
              <a:rPr lang="en-US" dirty="0"/>
              <a:t>Automated rollout/rollback</a:t>
            </a:r>
          </a:p>
          <a:p>
            <a:r>
              <a:rPr lang="en-US" dirty="0"/>
              <a:t>Storage orchestration</a:t>
            </a:r>
          </a:p>
          <a:p>
            <a:r>
              <a:rPr lang="en-US" dirty="0"/>
              <a:t>Load balance and Failover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3543A80-58FB-25C1-0F29-8D1726D223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Auto-scale</a:t>
            </a:r>
          </a:p>
          <a:p>
            <a:r>
              <a:rPr lang="en-US" dirty="0"/>
              <a:t>Self-healing pods</a:t>
            </a:r>
          </a:p>
          <a:p>
            <a:r>
              <a:rPr lang="en-US" dirty="0"/>
              <a:t>Horizontal scale</a:t>
            </a:r>
          </a:p>
          <a:p>
            <a:r>
              <a:rPr lang="en-US" dirty="0"/>
              <a:t>Extensible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 descr="See the source image">
            <a:extLst>
              <a:ext uri="{FF2B5EF4-FFF2-40B4-BE49-F238E27FC236}">
                <a16:creationId xmlns:a16="http://schemas.microsoft.com/office/drawing/2014/main" id="{C3741200-CEFA-5CA0-B3AC-73939FC8B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553" y="188221"/>
            <a:ext cx="3343889" cy="49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40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798455-CAF2-337A-4FBC-2541B9D9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2" y="1028700"/>
            <a:ext cx="3407621" cy="202265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How Kubernetes works</a:t>
            </a:r>
            <a:br>
              <a:rPr lang="en-US" sz="2400" dirty="0"/>
            </a:br>
            <a:r>
              <a:rPr lang="en-US" sz="2400" dirty="0"/>
              <a:t>(A user point of view)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 descr="Complex maths formulae on a blackboard">
            <a:extLst>
              <a:ext uri="{FF2B5EF4-FFF2-40B4-BE49-F238E27FC236}">
                <a16:creationId xmlns:a16="http://schemas.microsoft.com/office/drawing/2014/main" id="{5F9F858A-8099-7F01-902B-8979A96B8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8" r="12824" b="-1"/>
          <a:stretch/>
        </p:blipFill>
        <p:spPr>
          <a:xfrm>
            <a:off x="4886325" y="7"/>
            <a:ext cx="425767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40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1346886" y="1632636"/>
            <a:ext cx="1414849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1513701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1767014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330FC0-4008-795E-04B3-18CF4DA49BDE}"/>
              </a:ext>
            </a:extLst>
          </p:cNvPr>
          <p:cNvGrpSpPr/>
          <p:nvPr/>
        </p:nvGrpSpPr>
        <p:grpSpPr>
          <a:xfrm>
            <a:off x="2928550" y="616294"/>
            <a:ext cx="5338121" cy="4278525"/>
            <a:chOff x="3904734" y="821725"/>
            <a:chExt cx="7117494" cy="5704700"/>
          </a:xfrm>
        </p:grpSpPr>
        <p:sp>
          <p:nvSpPr>
            <p:cNvPr id="8" name="Scroll: Vertical 7">
              <a:extLst>
                <a:ext uri="{FF2B5EF4-FFF2-40B4-BE49-F238E27FC236}">
                  <a16:creationId xmlns:a16="http://schemas.microsoft.com/office/drawing/2014/main" id="{97ADF0CD-AE59-7577-2ECE-297558049D16}"/>
                </a:ext>
              </a:extLst>
            </p:cNvPr>
            <p:cNvSpPr/>
            <p:nvPr/>
          </p:nvSpPr>
          <p:spPr>
            <a:xfrm>
              <a:off x="3904734" y="821725"/>
              <a:ext cx="7117494" cy="5704700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FF38D1-A05D-C2CB-856E-39E983885B78}"/>
                </a:ext>
              </a:extLst>
            </p:cNvPr>
            <p:cNvSpPr txBox="1"/>
            <p:nvPr/>
          </p:nvSpPr>
          <p:spPr>
            <a:xfrm>
              <a:off x="4761466" y="1757550"/>
              <a:ext cx="5436973" cy="45550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apiVersion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apps/v1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kind: Deployment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metadata: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labels: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app: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spec: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replicas: 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template: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metadata: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labels: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app: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spec: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nodeSelector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"kubernetes.io/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os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": windows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containers: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-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image: mcr.microsoft.com/windows/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servercore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/iis:windowsservercore-ltsc2022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resources: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limits: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cpu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memory: 800M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requests: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cpu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.1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memory: 300M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ports: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-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containerPort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80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selector: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matchLabels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app: sample-app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A9D91E-E489-DE8A-0D1D-60720032911A}"/>
                </a:ext>
              </a:extLst>
            </p:cNvPr>
            <p:cNvSpPr txBox="1"/>
            <p:nvPr/>
          </p:nvSpPr>
          <p:spPr>
            <a:xfrm>
              <a:off x="5362834" y="1005160"/>
              <a:ext cx="4835606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srgbClr val="FFFFFF"/>
                  </a:solidFill>
                  <a:latin typeface="Consolas" panose="020B0609020204030204" pitchFamily="49" charset="0"/>
                </a:rPr>
                <a:t>sample-</a:t>
              </a:r>
              <a:r>
                <a:rPr lang="en-US" sz="135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app.yaml</a:t>
              </a:r>
              <a:endParaRPr lang="en-US" sz="1350" dirty="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1346886" y="1632636"/>
            <a:ext cx="1414849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1513701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1767014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88" dirty="0">
                <a:solidFill>
                  <a:srgbClr val="FFFFFF"/>
                </a:solidFill>
                <a:latin typeface="Grandview Display"/>
              </a:rPr>
              <a:t>Container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330FC0-4008-795E-04B3-18CF4DA49BDE}"/>
              </a:ext>
            </a:extLst>
          </p:cNvPr>
          <p:cNvGrpSpPr/>
          <p:nvPr/>
        </p:nvGrpSpPr>
        <p:grpSpPr>
          <a:xfrm>
            <a:off x="2928550" y="616294"/>
            <a:ext cx="5338121" cy="4278525"/>
            <a:chOff x="3904734" y="821725"/>
            <a:chExt cx="7117494" cy="5704700"/>
          </a:xfrm>
        </p:grpSpPr>
        <p:sp>
          <p:nvSpPr>
            <p:cNvPr id="8" name="Scroll: Vertical 7">
              <a:extLst>
                <a:ext uri="{FF2B5EF4-FFF2-40B4-BE49-F238E27FC236}">
                  <a16:creationId xmlns:a16="http://schemas.microsoft.com/office/drawing/2014/main" id="{97ADF0CD-AE59-7577-2ECE-297558049D16}"/>
                </a:ext>
              </a:extLst>
            </p:cNvPr>
            <p:cNvSpPr/>
            <p:nvPr/>
          </p:nvSpPr>
          <p:spPr>
            <a:xfrm>
              <a:off x="3904734" y="821725"/>
              <a:ext cx="7117494" cy="5704700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FF38D1-A05D-C2CB-856E-39E983885B78}"/>
                </a:ext>
              </a:extLst>
            </p:cNvPr>
            <p:cNvSpPr txBox="1"/>
            <p:nvPr/>
          </p:nvSpPr>
          <p:spPr>
            <a:xfrm>
              <a:off x="4761466" y="1757550"/>
              <a:ext cx="5436973" cy="45550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apiVersion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apps/v1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kind: Deployment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metadata: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labels: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app: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spec: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replicas: 2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template: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metadata: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labels: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app: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spec: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nodeSelector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"kubernetes.io/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os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": windows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containers: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-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image: mcr.microsoft.com/windows/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servercore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/iis:windowsservercore-ltsc2022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resources: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limits: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cpu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memory: 800M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requests: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cpu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.1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memory: 300M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ports: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-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containerPort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80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selector: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matchLabels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app: sample-app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A9D91E-E489-DE8A-0D1D-60720032911A}"/>
                </a:ext>
              </a:extLst>
            </p:cNvPr>
            <p:cNvSpPr txBox="1"/>
            <p:nvPr/>
          </p:nvSpPr>
          <p:spPr>
            <a:xfrm>
              <a:off x="5362834" y="1005160"/>
              <a:ext cx="4835606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srgbClr val="FFFFFF"/>
                  </a:solidFill>
                  <a:latin typeface="Consolas" panose="020B0609020204030204" pitchFamily="49" charset="0"/>
                </a:rPr>
                <a:t>sample-</a:t>
              </a:r>
              <a:r>
                <a:rPr lang="en-US" sz="135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app.yaml</a:t>
              </a:r>
              <a:endParaRPr lang="en-US" sz="1350" dirty="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Arrow: Left 1">
            <a:extLst>
              <a:ext uri="{FF2B5EF4-FFF2-40B4-BE49-F238E27FC236}">
                <a16:creationId xmlns:a16="http://schemas.microsoft.com/office/drawing/2014/main" id="{D685C3B0-D454-18A9-5FD5-4D053B48924C}"/>
              </a:ext>
            </a:extLst>
          </p:cNvPr>
          <p:cNvSpPr/>
          <p:nvPr/>
        </p:nvSpPr>
        <p:spPr>
          <a:xfrm>
            <a:off x="4352228" y="1940010"/>
            <a:ext cx="733806" cy="36347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2644306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8E3E2"/>
      </a:lt2>
      <a:accent1>
        <a:srgbClr val="7BAAB2"/>
      </a:accent1>
      <a:accent2>
        <a:srgbClr val="71AB9B"/>
      </a:accent2>
      <a:accent3>
        <a:srgbClr val="7FAC8D"/>
      </a:accent3>
      <a:accent4>
        <a:srgbClr val="78AD72"/>
      </a:accent4>
      <a:accent5>
        <a:srgbClr val="93A87C"/>
      </a:accent5>
      <a:accent6>
        <a:srgbClr val="A1A56D"/>
      </a:accent6>
      <a:hlink>
        <a:srgbClr val="AE736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3.xml><?xml version="1.0" encoding="utf-8"?>
<a:theme xmlns:a="http://schemas.openxmlformats.org/drawingml/2006/main" name="2_WHITE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8.potx" id="{EB8F4248-9E5E-46A9-8BA8-30209C4FFE2D}" vid="{4BD31EC0-BAC4-44E6-B493-AF7AF04A2B69}"/>
    </a:ext>
  </a:extLst>
</a:theme>
</file>

<file path=ppt/theme/theme4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715</Words>
  <Application>Microsoft Office PowerPoint</Application>
  <PresentationFormat>On-screen Show (16:9)</PresentationFormat>
  <Paragraphs>257</Paragraphs>
  <Slides>41</Slides>
  <Notes>3</Notes>
  <HiddenSlides>1</HiddenSlides>
  <MMClips>7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Arial</vt:lpstr>
      <vt:lpstr>Calibri</vt:lpstr>
      <vt:lpstr>Consolas</vt:lpstr>
      <vt:lpstr>Grandview Display</vt:lpstr>
      <vt:lpstr>Quattrocento Sans</vt:lpstr>
      <vt:lpstr>Segoe UI</vt:lpstr>
      <vt:lpstr>Segoe UI Light</vt:lpstr>
      <vt:lpstr>Segoe UI Semibold</vt:lpstr>
      <vt:lpstr>Segoe UI Semilight</vt:lpstr>
      <vt:lpstr>Symbol</vt:lpstr>
      <vt:lpstr>Times New Roman</vt:lpstr>
      <vt:lpstr>Wingdings</vt:lpstr>
      <vt:lpstr>Custom Design</vt:lpstr>
      <vt:lpstr>DashVTI</vt:lpstr>
      <vt:lpstr>2_WHITE TEMPLATE</vt:lpstr>
      <vt:lpstr>1_5-50203_Microsoft_Ignite_Template</vt:lpstr>
      <vt:lpstr>PowerPoint Presentation</vt:lpstr>
      <vt:lpstr>What is the problem we need to solve?</vt:lpstr>
      <vt:lpstr>Traditional vs. Container</vt:lpstr>
      <vt:lpstr>PowerPoint Presentation</vt:lpstr>
      <vt:lpstr>Container orchestration </vt:lpstr>
      <vt:lpstr>Kubernetes</vt:lpstr>
      <vt:lpstr>How Kubernetes works (A user point of view)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architecture (An admin point of view)</vt:lpstr>
      <vt:lpstr>PowerPoint Presentation</vt:lpstr>
      <vt:lpstr>Azure Kubernetes Service</vt:lpstr>
      <vt:lpstr>PowerPoint Presentation</vt:lpstr>
      <vt:lpstr>Azure Kubernetes Service</vt:lpstr>
      <vt:lpstr>Demo: Deploying an application in Kubernetes</vt:lpstr>
      <vt:lpstr>PowerPoint Presentation</vt:lpstr>
      <vt:lpstr>Kubernetes and DevOps</vt:lpstr>
      <vt:lpstr>E2E experience</vt:lpstr>
      <vt:lpstr>GitOps Demo</vt:lpstr>
      <vt:lpstr>PowerPoint Presentation</vt:lpstr>
      <vt:lpstr>Real life scenario</vt:lpstr>
      <vt:lpstr>PowerPoint Presentation</vt:lpstr>
      <vt:lpstr>Demos: IT Ops best practices with Windows containers &amp; AKS</vt:lpstr>
      <vt:lpstr>Demo 01: SSL certificate management with containers and Kubernetes</vt:lpstr>
      <vt:lpstr>PowerPoint Presentation</vt:lpstr>
      <vt:lpstr>Demo 02: Removing hardcoded config from container images</vt:lpstr>
      <vt:lpstr>PowerPoint Presentation</vt:lpstr>
      <vt:lpstr>Demo 03: Automatic node scale out</vt:lpstr>
      <vt:lpstr>PowerPoint Presentation</vt:lpstr>
      <vt:lpstr>Demo 04: Seamless node OS upgrade</vt:lpstr>
      <vt:lpstr>PowerPoint Presentation</vt:lpstr>
      <vt:lpstr>Demo 05: Remote IIS management (via MMC)</vt:lpstr>
      <vt:lpstr>PowerPoint Presentation</vt:lpstr>
      <vt:lpstr>Conclusion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2023-07-18T16:24:49Z</dcterms:modified>
</cp:coreProperties>
</file>